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9"/>
  </p:notesMasterIdLst>
  <p:sldIdLst>
    <p:sldId id="256" r:id="rId2"/>
    <p:sldId id="259" r:id="rId3"/>
    <p:sldId id="260" r:id="rId4"/>
    <p:sldId id="261" r:id="rId5"/>
    <p:sldId id="262" r:id="rId6"/>
    <p:sldId id="341" r:id="rId7"/>
    <p:sldId id="342" r:id="rId8"/>
    <p:sldId id="343" r:id="rId9"/>
    <p:sldId id="344" r:id="rId10"/>
    <p:sldId id="345" r:id="rId11"/>
    <p:sldId id="282" r:id="rId12"/>
    <p:sldId id="258" r:id="rId13"/>
    <p:sldId id="307" r:id="rId14"/>
    <p:sldId id="308" r:id="rId15"/>
    <p:sldId id="309" r:id="rId16"/>
    <p:sldId id="310" r:id="rId17"/>
    <p:sldId id="311" r:id="rId18"/>
    <p:sldId id="334" r:id="rId19"/>
    <p:sldId id="312" r:id="rId20"/>
    <p:sldId id="335" r:id="rId21"/>
    <p:sldId id="336" r:id="rId22"/>
    <p:sldId id="337" r:id="rId23"/>
    <p:sldId id="283"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9" r:id="rId46"/>
    <p:sldId id="338" r:id="rId47"/>
    <p:sldId id="340" r:id="rId48"/>
  </p:sldIdLst>
  <p:sldSz cx="9144000" cy="5143500" type="screen16x9"/>
  <p:notesSz cx="6858000" cy="9144000"/>
  <p:embeddedFontLst>
    <p:embeddedFont>
      <p:font typeface="Barlow Semi Condensed" panose="00000506000000000000" pitchFamily="2" charset="0"/>
      <p:regular r:id="rId50"/>
      <p:bold r:id="rId51"/>
      <p:italic r:id="rId52"/>
      <p:boldItalic r:id="rId53"/>
    </p:embeddedFont>
    <p:embeddedFont>
      <p:font typeface="Barlow Semi Condensed SemiBold" panose="00000706000000000000" pitchFamily="2" charset="0"/>
      <p:regular r:id="rId54"/>
      <p:bold r:id="rId55"/>
      <p:italic r:id="rId56"/>
      <p:boldItalic r:id="rId57"/>
    </p:embeddedFont>
    <p:embeddedFont>
      <p:font typeface="Cutive Mono" panose="020B0604020202020204" charset="0"/>
      <p:regular r:id="rId58"/>
    </p:embeddedFont>
    <p:embeddedFont>
      <p:font typeface="Roboto Black" panose="02000000000000000000" pitchFamily="2" charset="0"/>
      <p:bold r:id="rId59"/>
      <p:boldItalic r:id="rId60"/>
    </p:embeddedFont>
    <p:embeddedFont>
      <p:font typeface="Roboto Medium" panose="02000000000000000000" pitchFamily="2"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C1517C-2F0C-4A13-81FC-7E173F42663F}">
  <a:tblStyle styleId="{03C1517C-2F0C-4A13-81FC-7E173F4266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128" d="100"/>
          <a:sy n="128" d="100"/>
        </p:scale>
        <p:origin x="964" y="1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4369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35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6427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9905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9540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797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260700" y="260850"/>
            <a:ext cx="6203700" cy="4621800"/>
          </a:xfrm>
          <a:prstGeom prst="roundRect">
            <a:avLst>
              <a:gd name="adj" fmla="val 5282"/>
            </a:avLst>
          </a:prstGeom>
          <a:solidFill>
            <a:schemeClr val="lt1"/>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464500" y="260850"/>
            <a:ext cx="2418900" cy="4621800"/>
          </a:xfrm>
          <a:prstGeom prst="roundRect">
            <a:avLst>
              <a:gd name="adj" fmla="val 13118"/>
            </a:avLst>
          </a:prstGeom>
          <a:solidFill>
            <a:schemeClr val="accent1"/>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4500" y="260850"/>
            <a:ext cx="2418900" cy="4621800"/>
          </a:xfrm>
          <a:prstGeom prst="roundRect">
            <a:avLst>
              <a:gd name="adj" fmla="val 95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60700" y="260850"/>
            <a:ext cx="6203700" cy="4621800"/>
          </a:xfrm>
          <a:prstGeom prst="roundRect">
            <a:avLst>
              <a:gd name="adj" fmla="val 528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62925" y="2165975"/>
            <a:ext cx="2125435" cy="2716674"/>
          </a:xfrm>
          <a:custGeom>
            <a:avLst/>
            <a:gdLst/>
            <a:ahLst/>
            <a:cxnLst/>
            <a:rect l="l" t="t" r="r" b="b"/>
            <a:pathLst>
              <a:path w="32167" h="41115" extrusionOk="0">
                <a:moveTo>
                  <a:pt x="32135" y="1"/>
                </a:moveTo>
                <a:lnTo>
                  <a:pt x="0" y="41114"/>
                </a:lnTo>
                <a:lnTo>
                  <a:pt x="12508" y="41114"/>
                </a:lnTo>
                <a:lnTo>
                  <a:pt x="32167" y="14335"/>
                </a:lnTo>
                <a:lnTo>
                  <a:pt x="32167" y="410"/>
                </a:lnTo>
                <a:cubicBezTo>
                  <a:pt x="32167" y="284"/>
                  <a:pt x="32135" y="127"/>
                  <a:pt x="32135" y="1"/>
                </a:cubicBezTo>
                <a:close/>
              </a:path>
            </a:pathLst>
          </a:custGeom>
          <a:solidFill>
            <a:schemeClr val="accent6">
              <a:alpha val="217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453233" y="3052756"/>
            <a:ext cx="1430193" cy="1829881"/>
          </a:xfrm>
          <a:custGeom>
            <a:avLst/>
            <a:gdLst/>
            <a:ahLst/>
            <a:cxnLst/>
            <a:rect l="l" t="t" r="r" b="b"/>
            <a:pathLst>
              <a:path w="21645" h="27694" extrusionOk="0">
                <a:moveTo>
                  <a:pt x="21645" y="1"/>
                </a:moveTo>
                <a:lnTo>
                  <a:pt x="1" y="27693"/>
                </a:lnTo>
                <a:lnTo>
                  <a:pt x="12477" y="27693"/>
                </a:lnTo>
                <a:lnTo>
                  <a:pt x="21645" y="15217"/>
                </a:lnTo>
                <a:lnTo>
                  <a:pt x="21645"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152086" y="3941652"/>
            <a:ext cx="734886" cy="940974"/>
          </a:xfrm>
          <a:custGeom>
            <a:avLst/>
            <a:gdLst/>
            <a:ahLst/>
            <a:cxnLst/>
            <a:rect l="l" t="t" r="r" b="b"/>
            <a:pathLst>
              <a:path w="11122" h="14241" extrusionOk="0">
                <a:moveTo>
                  <a:pt x="11121" y="0"/>
                </a:moveTo>
                <a:lnTo>
                  <a:pt x="0" y="14240"/>
                </a:lnTo>
                <a:lnTo>
                  <a:pt x="7750" y="14240"/>
                </a:lnTo>
                <a:cubicBezTo>
                  <a:pt x="9609" y="14240"/>
                  <a:pt x="11121" y="12728"/>
                  <a:pt x="11121" y="10838"/>
                </a:cubicBezTo>
                <a:lnTo>
                  <a:pt x="11121" y="0"/>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txBox="1">
            <a:spLocks noGrp="1"/>
          </p:cNvSpPr>
          <p:nvPr>
            <p:ph type="ctrTitle"/>
          </p:nvPr>
        </p:nvSpPr>
        <p:spPr>
          <a:xfrm>
            <a:off x="704850" y="1150900"/>
            <a:ext cx="4862400" cy="2589600"/>
          </a:xfrm>
          <a:prstGeom prst="rect">
            <a:avLst/>
          </a:prstGeom>
        </p:spPr>
        <p:txBody>
          <a:bodyPr spcFirstLastPara="1" wrap="square" lIns="0" tIns="91425" rIns="91425" bIns="91425" anchor="b" anchorCtr="0">
            <a:noAutofit/>
          </a:bodyPr>
          <a:lstStyle>
            <a:lvl1pPr lvl="0" rtl="0">
              <a:lnSpc>
                <a:spcPct val="80000"/>
              </a:lnSpc>
              <a:spcBef>
                <a:spcPts val="0"/>
              </a:spcBef>
              <a:spcAft>
                <a:spcPts val="0"/>
              </a:spcAft>
              <a:buClr>
                <a:srgbClr val="191919"/>
              </a:buClr>
              <a:buSzPts val="5200"/>
              <a:buNone/>
              <a:defRPr sz="9500" b="1">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699900" y="4188325"/>
            <a:ext cx="5481900" cy="426300"/>
          </a:xfrm>
          <a:prstGeom prst="rect">
            <a:avLst/>
          </a:prstGeom>
          <a:solidFill>
            <a:schemeClr val="accent5"/>
          </a:solidFill>
        </p:spPr>
        <p:txBody>
          <a:bodyPr spcFirstLastPara="1" wrap="square" lIns="91425" tIns="91425" rIns="91425" bIns="91425" anchor="b" anchorCtr="0">
            <a:noAutofit/>
          </a:bodyPr>
          <a:lstStyle>
            <a:lvl1pPr lvl="0" rtl="0">
              <a:lnSpc>
                <a:spcPct val="85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2"/>
          <p:cNvSpPr/>
          <p:nvPr/>
        </p:nvSpPr>
        <p:spPr>
          <a:xfrm rot="10800000">
            <a:off x="258075" y="253950"/>
            <a:ext cx="6209400" cy="690300"/>
          </a:xfrm>
          <a:prstGeom prst="round2SameRect">
            <a:avLst>
              <a:gd name="adj1" fmla="val 0"/>
              <a:gd name="adj2" fmla="val 3725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157B80-47E8-4563-B9A9-5DE88A71FD46}"/>
              </a:ext>
            </a:extLst>
          </p:cNvPr>
          <p:cNvSpPr>
            <a:spLocks noGrp="1"/>
          </p:cNvSpPr>
          <p:nvPr>
            <p:ph type="dt" sz="half" idx="10"/>
          </p:nvPr>
        </p:nvSpPr>
        <p:spPr/>
        <p:txBody>
          <a:bodyPr/>
          <a:lstStyle/>
          <a:p>
            <a:fld id="{F938B0BD-42EF-48C8-86B2-7EE804D6EF1B}" type="datetimeFigureOut">
              <a:rPr lang="en-US" smtClean="0"/>
              <a:t>4/20/2024</a:t>
            </a:fld>
            <a:endParaRPr lang="en-US"/>
          </a:p>
        </p:txBody>
      </p:sp>
      <p:sp>
        <p:nvSpPr>
          <p:cNvPr id="3" name="Footer Placeholder 2">
            <a:extLst>
              <a:ext uri="{FF2B5EF4-FFF2-40B4-BE49-F238E27FC236}">
                <a16:creationId xmlns:a16="http://schemas.microsoft.com/office/drawing/2014/main" id="{DA165D53-B1DF-4A7F-9109-0E7765BDEE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EB42E-783E-4811-92A0-C7B1459ECD0C}"/>
              </a:ext>
            </a:extLst>
          </p:cNvPr>
          <p:cNvSpPr>
            <a:spLocks noGrp="1"/>
          </p:cNvSpPr>
          <p:nvPr>
            <p:ph type="sldNum" sz="quarter" idx="12"/>
          </p:nvPr>
        </p:nvSpPr>
        <p:spPr/>
        <p:txBody>
          <a:bodyPr/>
          <a:lstStyle/>
          <a:p>
            <a:fld id="{90930214-E270-41ED-BF2E-72A73BDE81B5}" type="slidenum">
              <a:rPr lang="en-US" smtClean="0"/>
              <a:t>‹#›</a:t>
            </a:fld>
            <a:endParaRPr lang="en-US"/>
          </a:p>
        </p:txBody>
      </p:sp>
      <p:sp>
        <p:nvSpPr>
          <p:cNvPr id="5" name="Rectangle 4">
            <a:extLst>
              <a:ext uri="{FF2B5EF4-FFF2-40B4-BE49-F238E27FC236}">
                <a16:creationId xmlns:a16="http://schemas.microsoft.com/office/drawing/2014/main" id="{4858267E-9ACD-41AE-A6AB-57B21BAD7917}"/>
              </a:ext>
            </a:extLst>
          </p:cNvPr>
          <p:cNvSpPr/>
          <p:nvPr userDrawn="1"/>
        </p:nvSpPr>
        <p:spPr>
          <a:xfrm>
            <a:off x="0" y="0"/>
            <a:ext cx="9144000" cy="5143500"/>
          </a:xfrm>
          <a:prstGeom prst="rect">
            <a:avLst/>
          </a:prstGeom>
          <a:solidFill>
            <a:srgbClr val="264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Picture Placeholder 6">
            <a:extLst>
              <a:ext uri="{FF2B5EF4-FFF2-40B4-BE49-F238E27FC236}">
                <a16:creationId xmlns:a16="http://schemas.microsoft.com/office/drawing/2014/main" id="{8FC7A269-8BE3-43E0-98A0-2AB05E41E3CB}"/>
              </a:ext>
            </a:extLst>
          </p:cNvPr>
          <p:cNvSpPr>
            <a:spLocks noGrp="1"/>
          </p:cNvSpPr>
          <p:nvPr>
            <p:ph type="pic" sz="quarter" idx="14"/>
          </p:nvPr>
        </p:nvSpPr>
        <p:spPr>
          <a:xfrm>
            <a:off x="5261390" y="1174552"/>
            <a:ext cx="3398044" cy="2794397"/>
          </a:xfrm>
        </p:spPr>
        <p:txBody>
          <a:bodyPr/>
          <a:lstStyle/>
          <a:p>
            <a:endParaRPr lang="en-US"/>
          </a:p>
        </p:txBody>
      </p:sp>
    </p:spTree>
    <p:extLst>
      <p:ext uri="{BB962C8B-B14F-4D97-AF65-F5344CB8AC3E}">
        <p14:creationId xmlns:p14="http://schemas.microsoft.com/office/powerpoint/2010/main" val="4121162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157B80-47E8-4563-B9A9-5DE88A71FD46}"/>
              </a:ext>
            </a:extLst>
          </p:cNvPr>
          <p:cNvSpPr>
            <a:spLocks noGrp="1"/>
          </p:cNvSpPr>
          <p:nvPr>
            <p:ph type="dt" sz="half" idx="10"/>
          </p:nvPr>
        </p:nvSpPr>
        <p:spPr/>
        <p:txBody>
          <a:bodyPr/>
          <a:lstStyle/>
          <a:p>
            <a:fld id="{F938B0BD-42EF-48C8-86B2-7EE804D6EF1B}" type="datetimeFigureOut">
              <a:rPr lang="en-US" smtClean="0"/>
              <a:t>4/20/2024</a:t>
            </a:fld>
            <a:endParaRPr lang="en-US"/>
          </a:p>
        </p:txBody>
      </p:sp>
      <p:sp>
        <p:nvSpPr>
          <p:cNvPr id="3" name="Footer Placeholder 2">
            <a:extLst>
              <a:ext uri="{FF2B5EF4-FFF2-40B4-BE49-F238E27FC236}">
                <a16:creationId xmlns:a16="http://schemas.microsoft.com/office/drawing/2014/main" id="{DA165D53-B1DF-4A7F-9109-0E7765BDEE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EB42E-783E-4811-92A0-C7B1459ECD0C}"/>
              </a:ext>
            </a:extLst>
          </p:cNvPr>
          <p:cNvSpPr>
            <a:spLocks noGrp="1"/>
          </p:cNvSpPr>
          <p:nvPr>
            <p:ph type="sldNum" sz="quarter" idx="12"/>
          </p:nvPr>
        </p:nvSpPr>
        <p:spPr/>
        <p:txBody>
          <a:bodyPr/>
          <a:lstStyle/>
          <a:p>
            <a:fld id="{90930214-E270-41ED-BF2E-72A73BDE81B5}" type="slidenum">
              <a:rPr lang="en-US" smtClean="0"/>
              <a:t>‹#›</a:t>
            </a:fld>
            <a:endParaRPr lang="en-US"/>
          </a:p>
        </p:txBody>
      </p:sp>
      <p:sp>
        <p:nvSpPr>
          <p:cNvPr id="5" name="Rectangle 4">
            <a:extLst>
              <a:ext uri="{FF2B5EF4-FFF2-40B4-BE49-F238E27FC236}">
                <a16:creationId xmlns:a16="http://schemas.microsoft.com/office/drawing/2014/main" id="{4858267E-9ACD-41AE-A6AB-57B21BAD7917}"/>
              </a:ext>
            </a:extLst>
          </p:cNvPr>
          <p:cNvSpPr/>
          <p:nvPr userDrawn="1"/>
        </p:nvSpPr>
        <p:spPr>
          <a:xfrm>
            <a:off x="0" y="0"/>
            <a:ext cx="9144000" cy="5143500"/>
          </a:xfrm>
          <a:prstGeom prst="rect">
            <a:avLst/>
          </a:prstGeom>
          <a:solidFill>
            <a:srgbClr val="264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Picture Placeholder 6">
            <a:extLst>
              <a:ext uri="{FF2B5EF4-FFF2-40B4-BE49-F238E27FC236}">
                <a16:creationId xmlns:a16="http://schemas.microsoft.com/office/drawing/2014/main" id="{8FC7A269-8BE3-43E0-98A0-2AB05E41E3CB}"/>
              </a:ext>
            </a:extLst>
          </p:cNvPr>
          <p:cNvSpPr>
            <a:spLocks noGrp="1"/>
          </p:cNvSpPr>
          <p:nvPr>
            <p:ph type="pic" sz="quarter" idx="14"/>
          </p:nvPr>
        </p:nvSpPr>
        <p:spPr>
          <a:xfrm>
            <a:off x="5261390" y="1174552"/>
            <a:ext cx="3398044" cy="2794397"/>
          </a:xfrm>
        </p:spPr>
        <p:txBody>
          <a:bodyPr/>
          <a:lstStyle/>
          <a:p>
            <a:endParaRPr lang="en-US"/>
          </a:p>
        </p:txBody>
      </p:sp>
    </p:spTree>
    <p:extLst>
      <p:ext uri="{BB962C8B-B14F-4D97-AF65-F5344CB8AC3E}">
        <p14:creationId xmlns:p14="http://schemas.microsoft.com/office/powerpoint/2010/main" val="1838899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157B80-47E8-4563-B9A9-5DE88A71FD46}"/>
              </a:ext>
            </a:extLst>
          </p:cNvPr>
          <p:cNvSpPr>
            <a:spLocks noGrp="1"/>
          </p:cNvSpPr>
          <p:nvPr>
            <p:ph type="dt" sz="half" idx="10"/>
          </p:nvPr>
        </p:nvSpPr>
        <p:spPr/>
        <p:txBody>
          <a:bodyPr/>
          <a:lstStyle/>
          <a:p>
            <a:fld id="{F938B0BD-42EF-48C8-86B2-7EE804D6EF1B}" type="datetimeFigureOut">
              <a:rPr lang="en-US" smtClean="0"/>
              <a:t>4/20/2024</a:t>
            </a:fld>
            <a:endParaRPr lang="en-US"/>
          </a:p>
        </p:txBody>
      </p:sp>
      <p:sp>
        <p:nvSpPr>
          <p:cNvPr id="3" name="Footer Placeholder 2">
            <a:extLst>
              <a:ext uri="{FF2B5EF4-FFF2-40B4-BE49-F238E27FC236}">
                <a16:creationId xmlns:a16="http://schemas.microsoft.com/office/drawing/2014/main" id="{DA165D53-B1DF-4A7F-9109-0E7765BDEE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EB42E-783E-4811-92A0-C7B1459ECD0C}"/>
              </a:ext>
            </a:extLst>
          </p:cNvPr>
          <p:cNvSpPr>
            <a:spLocks noGrp="1"/>
          </p:cNvSpPr>
          <p:nvPr>
            <p:ph type="sldNum" sz="quarter" idx="12"/>
          </p:nvPr>
        </p:nvSpPr>
        <p:spPr/>
        <p:txBody>
          <a:bodyPr/>
          <a:lstStyle/>
          <a:p>
            <a:fld id="{90930214-E270-41ED-BF2E-72A73BDE81B5}" type="slidenum">
              <a:rPr lang="en-US" smtClean="0"/>
              <a:t>‹#›</a:t>
            </a:fld>
            <a:endParaRPr lang="en-US"/>
          </a:p>
        </p:txBody>
      </p:sp>
      <p:sp>
        <p:nvSpPr>
          <p:cNvPr id="5" name="Rectangle 4">
            <a:extLst>
              <a:ext uri="{FF2B5EF4-FFF2-40B4-BE49-F238E27FC236}">
                <a16:creationId xmlns:a16="http://schemas.microsoft.com/office/drawing/2014/main" id="{4858267E-9ACD-41AE-A6AB-57B21BAD7917}"/>
              </a:ext>
            </a:extLst>
          </p:cNvPr>
          <p:cNvSpPr/>
          <p:nvPr userDrawn="1"/>
        </p:nvSpPr>
        <p:spPr>
          <a:xfrm>
            <a:off x="0" y="0"/>
            <a:ext cx="9144000" cy="5143500"/>
          </a:xfrm>
          <a:prstGeom prst="rect">
            <a:avLst/>
          </a:prstGeom>
          <a:solidFill>
            <a:srgbClr val="264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Picture Placeholder 6">
            <a:extLst>
              <a:ext uri="{FF2B5EF4-FFF2-40B4-BE49-F238E27FC236}">
                <a16:creationId xmlns:a16="http://schemas.microsoft.com/office/drawing/2014/main" id="{8FC7A269-8BE3-43E0-98A0-2AB05E41E3CB}"/>
              </a:ext>
            </a:extLst>
          </p:cNvPr>
          <p:cNvSpPr>
            <a:spLocks noGrp="1"/>
          </p:cNvSpPr>
          <p:nvPr>
            <p:ph type="pic" sz="quarter" idx="14"/>
          </p:nvPr>
        </p:nvSpPr>
        <p:spPr>
          <a:xfrm>
            <a:off x="5261390" y="1174552"/>
            <a:ext cx="3398044" cy="2794397"/>
          </a:xfrm>
        </p:spPr>
        <p:txBody>
          <a:bodyPr/>
          <a:lstStyle/>
          <a:p>
            <a:endParaRPr lang="en-US"/>
          </a:p>
        </p:txBody>
      </p:sp>
    </p:spTree>
    <p:extLst>
      <p:ext uri="{BB962C8B-B14F-4D97-AF65-F5344CB8AC3E}">
        <p14:creationId xmlns:p14="http://schemas.microsoft.com/office/powerpoint/2010/main" val="1819273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B6027DD-CF27-4437-9CE7-2C5E6084FA6C}"/>
              </a:ext>
            </a:extLst>
          </p:cNvPr>
          <p:cNvSpPr>
            <a:spLocks noGrp="1"/>
          </p:cNvSpPr>
          <p:nvPr>
            <p:ph type="sldNum" sz="quarter" idx="12"/>
          </p:nvPr>
        </p:nvSpPr>
        <p:spPr>
          <a:xfrm>
            <a:off x="101992" y="4739154"/>
            <a:ext cx="2057400" cy="273844"/>
          </a:xfrm>
        </p:spPr>
        <p:txBody>
          <a:bodyPr/>
          <a:lstStyle/>
          <a:p>
            <a:fld id="{01525AD0-36BB-42D5-9939-F0FEA4750160}" type="slidenum">
              <a:rPr lang="en-US" smtClean="0"/>
              <a:t>‹#›</a:t>
            </a:fld>
            <a:endParaRPr lang="en-US"/>
          </a:p>
        </p:txBody>
      </p:sp>
      <p:sp>
        <p:nvSpPr>
          <p:cNvPr id="3" name="Picture Placeholder 2">
            <a:extLst>
              <a:ext uri="{FF2B5EF4-FFF2-40B4-BE49-F238E27FC236}">
                <a16:creationId xmlns:a16="http://schemas.microsoft.com/office/drawing/2014/main" id="{1AFE508C-A612-4425-8032-5ECBE58B129C}"/>
              </a:ext>
            </a:extLst>
          </p:cNvPr>
          <p:cNvSpPr>
            <a:spLocks noGrp="1"/>
          </p:cNvSpPr>
          <p:nvPr>
            <p:ph type="pic" sz="quarter" idx="13"/>
          </p:nvPr>
        </p:nvSpPr>
        <p:spPr>
          <a:xfrm>
            <a:off x="0" y="0"/>
            <a:ext cx="9144000" cy="5143500"/>
          </a:xfrm>
          <a:prstGeom prst="rect">
            <a:avLst/>
          </a:prstGeom>
        </p:spPr>
        <p:txBody>
          <a:bodyPr/>
          <a:lstStyle/>
          <a:p>
            <a:endParaRPr lang="en-US"/>
          </a:p>
        </p:txBody>
      </p:sp>
    </p:spTree>
    <p:extLst>
      <p:ext uri="{BB962C8B-B14F-4D97-AF65-F5344CB8AC3E}">
        <p14:creationId xmlns:p14="http://schemas.microsoft.com/office/powerpoint/2010/main" val="3547712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2"/>
        </a:solidFill>
        <a:effectLst/>
      </p:bgPr>
    </p:bg>
    <p:spTree>
      <p:nvGrpSpPr>
        <p:cNvPr id="1" name="Shape 442"/>
        <p:cNvGrpSpPr/>
        <p:nvPr/>
      </p:nvGrpSpPr>
      <p:grpSpPr>
        <a:xfrm>
          <a:off x="0" y="0"/>
          <a:ext cx="0" cy="0"/>
          <a:chOff x="0" y="0"/>
          <a:chExt cx="0" cy="0"/>
        </a:xfrm>
      </p:grpSpPr>
      <p:sp>
        <p:nvSpPr>
          <p:cNvPr id="443" name="Google Shape;443;p27"/>
          <p:cNvSpPr/>
          <p:nvPr/>
        </p:nvSpPr>
        <p:spPr>
          <a:xfrm>
            <a:off x="260700" y="260850"/>
            <a:ext cx="8635500" cy="4621800"/>
          </a:xfrm>
          <a:prstGeom prst="roundRect">
            <a:avLst>
              <a:gd name="adj" fmla="val 5329"/>
            </a:avLst>
          </a:prstGeom>
          <a:solidFill>
            <a:schemeClr val="lt1"/>
          </a:solidFill>
          <a:ln>
            <a:noFill/>
          </a:ln>
          <a:effectLst>
            <a:outerShdw blurRad="242888" dist="95250" dir="5760000" algn="bl" rotWithShape="0">
              <a:srgbClr val="231F2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rot="10800000">
            <a:off x="258150" y="253950"/>
            <a:ext cx="8638200" cy="690300"/>
          </a:xfrm>
          <a:prstGeom prst="round2SameRect">
            <a:avLst>
              <a:gd name="adj1" fmla="val 0"/>
              <a:gd name="adj2" fmla="val 36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453"/>
        <p:cNvGrpSpPr/>
        <p:nvPr/>
      </p:nvGrpSpPr>
      <p:grpSpPr>
        <a:xfrm>
          <a:off x="0" y="0"/>
          <a:ext cx="0" cy="0"/>
          <a:chOff x="0" y="0"/>
          <a:chExt cx="0" cy="0"/>
        </a:xfrm>
      </p:grpSpPr>
      <p:sp>
        <p:nvSpPr>
          <p:cNvPr id="454" name="Google Shape;454;p28"/>
          <p:cNvSpPr/>
          <p:nvPr/>
        </p:nvSpPr>
        <p:spPr>
          <a:xfrm>
            <a:off x="260700" y="260850"/>
            <a:ext cx="8635500" cy="4621800"/>
          </a:xfrm>
          <a:prstGeom prst="roundRect">
            <a:avLst>
              <a:gd name="adj" fmla="val 5329"/>
            </a:avLst>
          </a:prstGeom>
          <a:solidFill>
            <a:schemeClr val="lt1"/>
          </a:solidFill>
          <a:ln>
            <a:noFill/>
          </a:ln>
          <a:effectLst>
            <a:outerShdw blurRad="242888" dist="95250" dir="5760000" algn="bl" rotWithShape="0">
              <a:srgbClr val="231F2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rot="10800000">
            <a:off x="258150" y="253950"/>
            <a:ext cx="8638200" cy="690300"/>
          </a:xfrm>
          <a:prstGeom prst="round2SameRect">
            <a:avLst>
              <a:gd name="adj1" fmla="val 0"/>
              <a:gd name="adj2" fmla="val 3623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3">
              <a:alpha val="139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3">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3">
              <a:alpha val="525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3">
              <a:alpha val="82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4/20/2024</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10" name="Picture Placeholder 9">
            <a:extLst>
              <a:ext uri="{FF2B5EF4-FFF2-40B4-BE49-F238E27FC236}">
                <a16:creationId xmlns:a16="http://schemas.microsoft.com/office/drawing/2014/main" id="{B87BA436-F5FC-45B0-8D08-B5EF2D5E1341}"/>
              </a:ext>
            </a:extLst>
          </p:cNvPr>
          <p:cNvSpPr>
            <a:spLocks noGrp="1"/>
          </p:cNvSpPr>
          <p:nvPr>
            <p:ph type="pic" sz="quarter" idx="13"/>
          </p:nvPr>
        </p:nvSpPr>
        <p:spPr>
          <a:xfrm>
            <a:off x="880201" y="403745"/>
            <a:ext cx="8263799" cy="4235198"/>
          </a:xfrm>
          <a:custGeom>
            <a:avLst/>
            <a:gdLst>
              <a:gd name="connsiteX0" fmla="*/ 1002064 w 11018399"/>
              <a:gd name="connsiteY0" fmla="*/ 0 h 5646930"/>
              <a:gd name="connsiteX1" fmla="*/ 4476609 w 11018399"/>
              <a:gd name="connsiteY1" fmla="*/ 0 h 5646930"/>
              <a:gd name="connsiteX2" fmla="*/ 4534270 w 11018399"/>
              <a:gd name="connsiteY2" fmla="*/ 0 h 5646930"/>
              <a:gd name="connsiteX3" fmla="*/ 4835774 w 11018399"/>
              <a:gd name="connsiteY3" fmla="*/ 0 h 5646930"/>
              <a:gd name="connsiteX4" fmla="*/ 5218874 w 11018399"/>
              <a:gd name="connsiteY4" fmla="*/ 0 h 5646930"/>
              <a:gd name="connsiteX5" fmla="*/ 11018399 w 11018399"/>
              <a:gd name="connsiteY5" fmla="*/ 0 h 5646930"/>
              <a:gd name="connsiteX6" fmla="*/ 11018399 w 11018399"/>
              <a:gd name="connsiteY6" fmla="*/ 4132263 h 5646930"/>
              <a:gd name="connsiteX7" fmla="*/ 4578832 w 11018399"/>
              <a:gd name="connsiteY7" fmla="*/ 4132263 h 5646930"/>
              <a:gd name="connsiteX8" fmla="*/ 4531544 w 11018399"/>
              <a:gd name="connsiteY8" fmla="*/ 4214374 h 5646930"/>
              <a:gd name="connsiteX9" fmla="*/ 3994190 w 11018399"/>
              <a:gd name="connsiteY9" fmla="*/ 5147448 h 5646930"/>
              <a:gd name="connsiteX10" fmla="*/ 2240665 w 11018399"/>
              <a:gd name="connsiteY10" fmla="*/ 5147448 h 5646930"/>
              <a:gd name="connsiteX11" fmla="*/ 139218 w 11018399"/>
              <a:gd name="connsiteY11" fmla="*/ 1498448 h 5646930"/>
              <a:gd name="connsiteX12" fmla="*/ 1002064 w 11018399"/>
              <a:gd name="connsiteY12" fmla="*/ 0 h 564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18399" h="5646930">
                <a:moveTo>
                  <a:pt x="1002064" y="0"/>
                </a:moveTo>
                <a:cubicBezTo>
                  <a:pt x="1002064" y="0"/>
                  <a:pt x="1002064" y="0"/>
                  <a:pt x="4476609" y="0"/>
                </a:cubicBezTo>
                <a:lnTo>
                  <a:pt x="4534270" y="0"/>
                </a:lnTo>
                <a:lnTo>
                  <a:pt x="4835774" y="0"/>
                </a:lnTo>
                <a:cubicBezTo>
                  <a:pt x="4959442" y="0"/>
                  <a:pt x="5087099" y="0"/>
                  <a:pt x="5218874" y="0"/>
                </a:cubicBezTo>
                <a:lnTo>
                  <a:pt x="11018399" y="0"/>
                </a:lnTo>
                <a:lnTo>
                  <a:pt x="11018399" y="4132263"/>
                </a:lnTo>
                <a:lnTo>
                  <a:pt x="4578832" y="4132263"/>
                </a:lnTo>
                <a:lnTo>
                  <a:pt x="4531544" y="4214374"/>
                </a:lnTo>
                <a:cubicBezTo>
                  <a:pt x="4369742" y="4495332"/>
                  <a:pt x="4191201" y="4805354"/>
                  <a:pt x="3994190" y="5147448"/>
                </a:cubicBezTo>
                <a:cubicBezTo>
                  <a:pt x="3604518" y="5813425"/>
                  <a:pt x="2630337" y="5813425"/>
                  <a:pt x="2240665" y="5147448"/>
                </a:cubicBezTo>
                <a:cubicBezTo>
                  <a:pt x="2240665" y="5147448"/>
                  <a:pt x="2240665" y="5147448"/>
                  <a:pt x="139218" y="1498448"/>
                </a:cubicBezTo>
                <a:cubicBezTo>
                  <a:pt x="-250454" y="832471"/>
                  <a:pt x="222719" y="0"/>
                  <a:pt x="100206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17481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4/20/2024</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8" name="Picture Placeholder 7">
            <a:extLst>
              <a:ext uri="{FF2B5EF4-FFF2-40B4-BE49-F238E27FC236}">
                <a16:creationId xmlns:a16="http://schemas.microsoft.com/office/drawing/2014/main" id="{B4226F89-EA64-4D38-AB46-02E4082F9DB4}"/>
              </a:ext>
            </a:extLst>
          </p:cNvPr>
          <p:cNvSpPr>
            <a:spLocks noGrp="1"/>
          </p:cNvSpPr>
          <p:nvPr>
            <p:ph type="pic" sz="quarter" idx="13"/>
          </p:nvPr>
        </p:nvSpPr>
        <p:spPr>
          <a:xfrm>
            <a:off x="1065132" y="677142"/>
            <a:ext cx="4328408" cy="3921559"/>
          </a:xfrm>
          <a:custGeom>
            <a:avLst/>
            <a:gdLst>
              <a:gd name="connsiteX0" fmla="*/ 927855 w 5771210"/>
              <a:gd name="connsiteY0" fmla="*/ 0 h 5228745"/>
              <a:gd name="connsiteX1" fmla="*/ 4832388 w 5771210"/>
              <a:gd name="connsiteY1" fmla="*/ 0 h 5228745"/>
              <a:gd name="connsiteX2" fmla="*/ 5644221 w 5771210"/>
              <a:gd name="connsiteY2" fmla="*/ 1387480 h 5228745"/>
              <a:gd name="connsiteX3" fmla="*/ 3698398 w 5771210"/>
              <a:gd name="connsiteY3" fmla="*/ 4766252 h 5228745"/>
              <a:gd name="connsiteX4" fmla="*/ 2074731 w 5771210"/>
              <a:gd name="connsiteY4" fmla="*/ 4766252 h 5228745"/>
              <a:gd name="connsiteX5" fmla="*/ 128908 w 5771210"/>
              <a:gd name="connsiteY5" fmla="*/ 1387480 h 5228745"/>
              <a:gd name="connsiteX6" fmla="*/ 927855 w 5771210"/>
              <a:gd name="connsiteY6" fmla="*/ 0 h 52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10" h="5228745">
                <a:moveTo>
                  <a:pt x="927855" y="0"/>
                </a:moveTo>
                <a:cubicBezTo>
                  <a:pt x="927855" y="0"/>
                  <a:pt x="927855" y="0"/>
                  <a:pt x="4832388" y="0"/>
                </a:cubicBezTo>
                <a:cubicBezTo>
                  <a:pt x="5554018" y="0"/>
                  <a:pt x="6005036" y="770822"/>
                  <a:pt x="5644221" y="1387480"/>
                </a:cubicBezTo>
                <a:cubicBezTo>
                  <a:pt x="5644221" y="1387480"/>
                  <a:pt x="5644221" y="1387480"/>
                  <a:pt x="3698398" y="4766252"/>
                </a:cubicBezTo>
                <a:cubicBezTo>
                  <a:pt x="3337583" y="5382910"/>
                  <a:pt x="2435546" y="5382910"/>
                  <a:pt x="2074731" y="4766252"/>
                </a:cubicBezTo>
                <a:cubicBezTo>
                  <a:pt x="2074731" y="4766252"/>
                  <a:pt x="2074731" y="4766252"/>
                  <a:pt x="128908" y="1387480"/>
                </a:cubicBezTo>
                <a:cubicBezTo>
                  <a:pt x="-231907" y="770822"/>
                  <a:pt x="206226" y="0"/>
                  <a:pt x="92785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671490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4/20/2024</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13" name="Picture Placeholder 12">
            <a:extLst>
              <a:ext uri="{FF2B5EF4-FFF2-40B4-BE49-F238E27FC236}">
                <a16:creationId xmlns:a16="http://schemas.microsoft.com/office/drawing/2014/main" id="{4CCD273E-D3EF-4A03-8646-593095C33E03}"/>
              </a:ext>
            </a:extLst>
          </p:cNvPr>
          <p:cNvSpPr>
            <a:spLocks noGrp="1"/>
          </p:cNvSpPr>
          <p:nvPr>
            <p:ph type="pic" sz="quarter" idx="13"/>
          </p:nvPr>
        </p:nvSpPr>
        <p:spPr>
          <a:xfrm>
            <a:off x="1" y="0"/>
            <a:ext cx="5907944" cy="5143500"/>
          </a:xfrm>
          <a:custGeom>
            <a:avLst/>
            <a:gdLst>
              <a:gd name="connsiteX0" fmla="*/ 0 w 7877259"/>
              <a:gd name="connsiteY0" fmla="*/ 0 h 6858000"/>
              <a:gd name="connsiteX1" fmla="*/ 3720282 w 7877259"/>
              <a:gd name="connsiteY1" fmla="*/ 0 h 6858000"/>
              <a:gd name="connsiteX2" fmla="*/ 3999313 w 7877259"/>
              <a:gd name="connsiteY2" fmla="*/ 499657 h 6858000"/>
              <a:gd name="connsiteX3" fmla="*/ 4102737 w 7877259"/>
              <a:gd name="connsiteY3" fmla="*/ 499657 h 6858000"/>
              <a:gd name="connsiteX4" fmla="*/ 6768541 w 7877259"/>
              <a:gd name="connsiteY4" fmla="*/ 499657 h 6858000"/>
              <a:gd name="connsiteX5" fmla="*/ 7727289 w 7877259"/>
              <a:gd name="connsiteY5" fmla="*/ 2138224 h 6858000"/>
              <a:gd name="connsiteX6" fmla="*/ 5429338 w 7877259"/>
              <a:gd name="connsiteY6" fmla="*/ 6128439 h 6858000"/>
              <a:gd name="connsiteX7" fmla="*/ 4470590 w 7877259"/>
              <a:gd name="connsiteY7" fmla="*/ 6674628 h 6858000"/>
              <a:gd name="connsiteX8" fmla="*/ 4457699 w 7877259"/>
              <a:gd name="connsiteY8" fmla="*/ 6673839 h 6858000"/>
              <a:gd name="connsiteX9" fmla="*/ 4457699 w 7877259"/>
              <a:gd name="connsiteY9" fmla="*/ 6856690 h 6858000"/>
              <a:gd name="connsiteX10" fmla="*/ 3695699 w 7877259"/>
              <a:gd name="connsiteY10" fmla="*/ 6856690 h 6858000"/>
              <a:gd name="connsiteX11" fmla="*/ 3695699 w 7877259"/>
              <a:gd name="connsiteY11" fmla="*/ 6858000 h 6858000"/>
              <a:gd name="connsiteX12" fmla="*/ 0 w 7877259"/>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77259" h="6858000">
                <a:moveTo>
                  <a:pt x="0" y="0"/>
                </a:moveTo>
                <a:lnTo>
                  <a:pt x="3720282" y="0"/>
                </a:lnTo>
                <a:lnTo>
                  <a:pt x="3999313" y="499657"/>
                </a:lnTo>
                <a:lnTo>
                  <a:pt x="4102737" y="499657"/>
                </a:lnTo>
                <a:cubicBezTo>
                  <a:pt x="4751176" y="499657"/>
                  <a:pt x="5615762" y="499657"/>
                  <a:pt x="6768541" y="499657"/>
                </a:cubicBezTo>
                <a:cubicBezTo>
                  <a:pt x="7620762" y="499657"/>
                  <a:pt x="8153399" y="1409972"/>
                  <a:pt x="7727289" y="2138224"/>
                </a:cubicBezTo>
                <a:cubicBezTo>
                  <a:pt x="7727289" y="2138224"/>
                  <a:pt x="7727289" y="2138224"/>
                  <a:pt x="5429338" y="6128439"/>
                </a:cubicBezTo>
                <a:cubicBezTo>
                  <a:pt x="5216283" y="6492565"/>
                  <a:pt x="4843436" y="6674628"/>
                  <a:pt x="4470590" y="6674628"/>
                </a:cubicBezTo>
                <a:lnTo>
                  <a:pt x="4457699" y="6673839"/>
                </a:lnTo>
                <a:lnTo>
                  <a:pt x="4457699" y="6856690"/>
                </a:lnTo>
                <a:lnTo>
                  <a:pt x="3695699" y="6856690"/>
                </a:lnTo>
                <a:lnTo>
                  <a:pt x="369569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79829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4/20/2024</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10" name="Picture Placeholder 9">
            <a:extLst>
              <a:ext uri="{FF2B5EF4-FFF2-40B4-BE49-F238E27FC236}">
                <a16:creationId xmlns:a16="http://schemas.microsoft.com/office/drawing/2014/main" id="{140C46AA-DA1E-4E48-8EAC-1FF5114ADD47}"/>
              </a:ext>
            </a:extLst>
          </p:cNvPr>
          <p:cNvSpPr>
            <a:spLocks noGrp="1"/>
          </p:cNvSpPr>
          <p:nvPr>
            <p:ph type="pic" sz="quarter" idx="13"/>
          </p:nvPr>
        </p:nvSpPr>
        <p:spPr>
          <a:xfrm>
            <a:off x="261146" y="606346"/>
            <a:ext cx="4461068" cy="4041749"/>
          </a:xfrm>
          <a:custGeom>
            <a:avLst/>
            <a:gdLst>
              <a:gd name="connsiteX0" fmla="*/ 956293 w 5948090"/>
              <a:gd name="connsiteY0" fmla="*/ 0 h 5388998"/>
              <a:gd name="connsiteX1" fmla="*/ 4980494 w 5948090"/>
              <a:gd name="connsiteY1" fmla="*/ 0 h 5388998"/>
              <a:gd name="connsiteX2" fmla="*/ 5817209 w 5948090"/>
              <a:gd name="connsiteY2" fmla="*/ 1430005 h 5388998"/>
              <a:gd name="connsiteX3" fmla="*/ 3811749 w 5948090"/>
              <a:gd name="connsiteY3" fmla="*/ 4912331 h 5388998"/>
              <a:gd name="connsiteX4" fmla="*/ 2138319 w 5948090"/>
              <a:gd name="connsiteY4" fmla="*/ 4912331 h 5388998"/>
              <a:gd name="connsiteX5" fmla="*/ 132860 w 5948090"/>
              <a:gd name="connsiteY5" fmla="*/ 1430005 h 5388998"/>
              <a:gd name="connsiteX6" fmla="*/ 956293 w 5948090"/>
              <a:gd name="connsiteY6" fmla="*/ 0 h 538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8090" h="5388998">
                <a:moveTo>
                  <a:pt x="956293" y="0"/>
                </a:moveTo>
                <a:cubicBezTo>
                  <a:pt x="956293" y="0"/>
                  <a:pt x="956293" y="0"/>
                  <a:pt x="4980494" y="0"/>
                </a:cubicBezTo>
                <a:cubicBezTo>
                  <a:pt x="5724241" y="0"/>
                  <a:pt x="6189082" y="794447"/>
                  <a:pt x="5817209" y="1430005"/>
                </a:cubicBezTo>
                <a:cubicBezTo>
                  <a:pt x="5817209" y="1430005"/>
                  <a:pt x="5817209" y="1430005"/>
                  <a:pt x="3811749" y="4912331"/>
                </a:cubicBezTo>
                <a:cubicBezTo>
                  <a:pt x="3439876" y="5547888"/>
                  <a:pt x="2510192" y="5547888"/>
                  <a:pt x="2138319" y="4912331"/>
                </a:cubicBezTo>
                <a:cubicBezTo>
                  <a:pt x="2138319" y="4912331"/>
                  <a:pt x="2138319" y="4912331"/>
                  <a:pt x="132860" y="1430005"/>
                </a:cubicBezTo>
                <a:cubicBezTo>
                  <a:pt x="-239014" y="794447"/>
                  <a:pt x="212547" y="0"/>
                  <a:pt x="956293"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22854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157B80-47E8-4563-B9A9-5DE88A71FD46}"/>
              </a:ext>
            </a:extLst>
          </p:cNvPr>
          <p:cNvSpPr>
            <a:spLocks noGrp="1"/>
          </p:cNvSpPr>
          <p:nvPr>
            <p:ph type="dt" sz="half" idx="10"/>
          </p:nvPr>
        </p:nvSpPr>
        <p:spPr/>
        <p:txBody>
          <a:bodyPr/>
          <a:lstStyle/>
          <a:p>
            <a:fld id="{F938B0BD-42EF-48C8-86B2-7EE804D6EF1B}" type="datetimeFigureOut">
              <a:rPr lang="en-US" smtClean="0"/>
              <a:t>4/20/2024</a:t>
            </a:fld>
            <a:endParaRPr lang="en-US"/>
          </a:p>
        </p:txBody>
      </p:sp>
      <p:sp>
        <p:nvSpPr>
          <p:cNvPr id="3" name="Footer Placeholder 2">
            <a:extLst>
              <a:ext uri="{FF2B5EF4-FFF2-40B4-BE49-F238E27FC236}">
                <a16:creationId xmlns:a16="http://schemas.microsoft.com/office/drawing/2014/main" id="{DA165D53-B1DF-4A7F-9109-0E7765BDEE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EB42E-783E-4811-92A0-C7B1459ECD0C}"/>
              </a:ext>
            </a:extLst>
          </p:cNvPr>
          <p:cNvSpPr>
            <a:spLocks noGrp="1"/>
          </p:cNvSpPr>
          <p:nvPr>
            <p:ph type="sldNum" sz="quarter" idx="12"/>
          </p:nvPr>
        </p:nvSpPr>
        <p:spPr/>
        <p:txBody>
          <a:bodyPr/>
          <a:lstStyle/>
          <a:p>
            <a:fld id="{90930214-E270-41ED-BF2E-72A73BDE81B5}" type="slidenum">
              <a:rPr lang="en-US" smtClean="0"/>
              <a:t>‹#›</a:t>
            </a:fld>
            <a:endParaRPr lang="en-US"/>
          </a:p>
        </p:txBody>
      </p:sp>
      <p:sp>
        <p:nvSpPr>
          <p:cNvPr id="5" name="Rectangle 4">
            <a:extLst>
              <a:ext uri="{FF2B5EF4-FFF2-40B4-BE49-F238E27FC236}">
                <a16:creationId xmlns:a16="http://schemas.microsoft.com/office/drawing/2014/main" id="{4858267E-9ACD-41AE-A6AB-57B21BAD7917}"/>
              </a:ext>
            </a:extLst>
          </p:cNvPr>
          <p:cNvSpPr/>
          <p:nvPr userDrawn="1"/>
        </p:nvSpPr>
        <p:spPr>
          <a:xfrm>
            <a:off x="0" y="0"/>
            <a:ext cx="9144000" cy="5143500"/>
          </a:xfrm>
          <a:prstGeom prst="rect">
            <a:avLst/>
          </a:prstGeom>
          <a:solidFill>
            <a:srgbClr val="264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Picture Placeholder 6">
            <a:extLst>
              <a:ext uri="{FF2B5EF4-FFF2-40B4-BE49-F238E27FC236}">
                <a16:creationId xmlns:a16="http://schemas.microsoft.com/office/drawing/2014/main" id="{8FC7A269-8BE3-43E0-98A0-2AB05E41E3CB}"/>
              </a:ext>
            </a:extLst>
          </p:cNvPr>
          <p:cNvSpPr>
            <a:spLocks noGrp="1"/>
          </p:cNvSpPr>
          <p:nvPr>
            <p:ph type="pic" sz="quarter" idx="14"/>
          </p:nvPr>
        </p:nvSpPr>
        <p:spPr>
          <a:xfrm>
            <a:off x="5261390" y="1174552"/>
            <a:ext cx="3398044" cy="2794397"/>
          </a:xfrm>
        </p:spPr>
        <p:txBody>
          <a:bodyPr/>
          <a:lstStyle/>
          <a:p>
            <a:endParaRPr lang="en-US"/>
          </a:p>
        </p:txBody>
      </p:sp>
    </p:spTree>
    <p:extLst>
      <p:ext uri="{BB962C8B-B14F-4D97-AF65-F5344CB8AC3E}">
        <p14:creationId xmlns:p14="http://schemas.microsoft.com/office/powerpoint/2010/main" val="4257724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1pPr>
            <a:lvl2pPr lvl="1"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2pPr>
            <a:lvl3pPr lvl="2"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3pPr>
            <a:lvl4pPr lvl="3"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4pPr>
            <a:lvl5pPr lvl="4"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5pPr>
            <a:lvl6pPr lvl="5"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6pPr>
            <a:lvl7pPr lvl="6"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7pPr>
            <a:lvl8pPr lvl="7"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8pPr>
            <a:lvl9pPr lvl="8"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1pPr>
            <a:lvl2pPr marL="914400" lvl="1"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2pPr>
            <a:lvl3pPr marL="1371600" lvl="2"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3pPr>
            <a:lvl4pPr marL="1828800" lvl="3"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4pPr>
            <a:lvl5pPr marL="2286000" lvl="4"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5pPr>
            <a:lvl6pPr marL="2743200" lvl="5"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6pPr>
            <a:lvl7pPr marL="3200400" lvl="6"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7pPr>
            <a:lvl8pPr marL="3657600" lvl="7"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8pPr>
            <a:lvl9pPr marL="4114800" lvl="8" indent="-317500">
              <a:lnSpc>
                <a:spcPct val="115000"/>
              </a:lnSpc>
              <a:spcBef>
                <a:spcPts val="1600"/>
              </a:spcBef>
              <a:spcAft>
                <a:spcPts val="1600"/>
              </a:spcAft>
              <a:buClr>
                <a:schemeClr val="dk1"/>
              </a:buClr>
              <a:buSzPts val="1400"/>
              <a:buFont typeface="Cutive Mono"/>
              <a:buChar char="■"/>
              <a:defRPr>
                <a:solidFill>
                  <a:schemeClr val="dk1"/>
                </a:solidFill>
                <a:latin typeface="Cutive Mono"/>
                <a:ea typeface="Cutive Mono"/>
                <a:cs typeface="Cutive Mono"/>
                <a:sym typeface="Cutive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3" r:id="rId3"/>
    <p:sldLayoutId id="2147483674" r:id="rId4"/>
    <p:sldLayoutId id="2147483678" r:id="rId5"/>
    <p:sldLayoutId id="2147483679" r:id="rId6"/>
    <p:sldLayoutId id="2147483680" r:id="rId7"/>
    <p:sldLayoutId id="2147483681" r:id="rId8"/>
    <p:sldLayoutId id="2147483684" r:id="rId9"/>
    <p:sldLayoutId id="2147483685" r:id="rId10"/>
    <p:sldLayoutId id="2147483686" r:id="rId11"/>
    <p:sldLayoutId id="2147483687" r:id="rId12"/>
    <p:sldLayoutId id="214748368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76" name="Google Shape;536;p32">
            <a:extLst>
              <a:ext uri="{FF2B5EF4-FFF2-40B4-BE49-F238E27FC236}">
                <a16:creationId xmlns:a16="http://schemas.microsoft.com/office/drawing/2014/main" id="{E43287B1-49BB-4261-B1D8-D3284D4886C7}"/>
              </a:ext>
            </a:extLst>
          </p:cNvPr>
          <p:cNvSpPr txBox="1">
            <a:spLocks/>
          </p:cNvSpPr>
          <p:nvPr/>
        </p:nvSpPr>
        <p:spPr>
          <a:xfrm>
            <a:off x="6615586" y="2602504"/>
            <a:ext cx="2355084" cy="567846"/>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9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1400" b="0" dirty="0" err="1">
                <a:solidFill>
                  <a:schemeClr val="lt1"/>
                </a:solidFill>
                <a:latin typeface="Arial" panose="020B0604020202020204" pitchFamily="34" charset="0"/>
                <a:ea typeface="Cutive Mono"/>
                <a:cs typeface="Arial" panose="020B0604020202020204" pitchFamily="34" charset="0"/>
                <a:sym typeface="Cutive Mono"/>
              </a:rPr>
              <a:t>Nguyễn</a:t>
            </a:r>
            <a:r>
              <a:rPr lang="en-US" sz="1400" b="0" dirty="0">
                <a:solidFill>
                  <a:schemeClr val="lt1"/>
                </a:solidFill>
                <a:latin typeface="Arial" panose="020B0604020202020204" pitchFamily="34" charset="0"/>
                <a:ea typeface="Cutive Mono"/>
                <a:cs typeface="Arial" panose="020B0604020202020204" pitchFamily="34" charset="0"/>
                <a:sym typeface="Cutive Mono"/>
              </a:rPr>
              <a:t> </a:t>
            </a:r>
            <a:r>
              <a:rPr lang="en-US" sz="1400" b="0" dirty="0" err="1">
                <a:solidFill>
                  <a:schemeClr val="lt1"/>
                </a:solidFill>
                <a:latin typeface="Arial" panose="020B0604020202020204" pitchFamily="34" charset="0"/>
                <a:ea typeface="Cutive Mono"/>
                <a:cs typeface="Arial" panose="020B0604020202020204" pitchFamily="34" charset="0"/>
                <a:sym typeface="Cutive Mono"/>
              </a:rPr>
              <a:t>Thành</a:t>
            </a:r>
            <a:r>
              <a:rPr lang="en-US" sz="1400" b="0" dirty="0">
                <a:solidFill>
                  <a:schemeClr val="lt1"/>
                </a:solidFill>
                <a:latin typeface="Arial" panose="020B0604020202020204" pitchFamily="34" charset="0"/>
                <a:ea typeface="Cutive Mono"/>
                <a:cs typeface="Arial" panose="020B0604020202020204" pitchFamily="34" charset="0"/>
                <a:sym typeface="Cutive Mono"/>
              </a:rPr>
              <a:t> An</a:t>
            </a:r>
            <a:endParaRPr lang="vi-VN" sz="1400" b="0" dirty="0">
              <a:solidFill>
                <a:schemeClr val="lt1"/>
              </a:solidFill>
              <a:latin typeface="Arial" panose="020B0604020202020204" pitchFamily="34" charset="0"/>
              <a:ea typeface="Cutive Mono"/>
              <a:cs typeface="Arial" panose="020B0604020202020204" pitchFamily="34" charset="0"/>
              <a:sym typeface="Cutive Mono"/>
            </a:endParaRPr>
          </a:p>
        </p:txBody>
      </p:sp>
      <p:sp>
        <p:nvSpPr>
          <p:cNvPr id="474" name="Google Shape;474;p32"/>
          <p:cNvSpPr txBox="1">
            <a:spLocks noGrp="1"/>
          </p:cNvSpPr>
          <p:nvPr>
            <p:ph type="ctrTitle"/>
          </p:nvPr>
        </p:nvSpPr>
        <p:spPr>
          <a:xfrm>
            <a:off x="511911" y="2047873"/>
            <a:ext cx="5924284" cy="663498"/>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US" sz="3200" b="0" dirty="0" err="1">
                <a:latin typeface="Arial" panose="020B0604020202020204" pitchFamily="34" charset="0"/>
                <a:cs typeface="Arial" panose="020B0604020202020204" pitchFamily="34" charset="0"/>
              </a:rPr>
              <a:t>Phân</a:t>
            </a:r>
            <a:r>
              <a:rPr lang="en-US" sz="3200" b="0" dirty="0">
                <a:latin typeface="Arial" panose="020B0604020202020204" pitchFamily="34" charset="0"/>
                <a:cs typeface="Arial" panose="020B0604020202020204" pitchFamily="34" charset="0"/>
              </a:rPr>
              <a:t> </a:t>
            </a:r>
            <a:r>
              <a:rPr lang="en-US" sz="3200" b="0" dirty="0" err="1">
                <a:latin typeface="Arial" panose="020B0604020202020204" pitchFamily="34" charset="0"/>
                <a:cs typeface="Arial" panose="020B0604020202020204" pitchFamily="34" charset="0"/>
              </a:rPr>
              <a:t>loại</a:t>
            </a:r>
            <a:r>
              <a:rPr lang="en-US" sz="3200" b="0" dirty="0">
                <a:latin typeface="Arial" panose="020B0604020202020204" pitchFamily="34" charset="0"/>
                <a:cs typeface="Arial" panose="020B0604020202020204" pitchFamily="34" charset="0"/>
              </a:rPr>
              <a:t> </a:t>
            </a:r>
            <a:r>
              <a:rPr lang="en-US" sz="3200" b="0" dirty="0" err="1">
                <a:latin typeface="Arial" panose="020B0604020202020204" pitchFamily="34" charset="0"/>
                <a:cs typeface="Arial" panose="020B0604020202020204" pitchFamily="34" charset="0"/>
              </a:rPr>
              <a:t>cảm</a:t>
            </a:r>
            <a:r>
              <a:rPr lang="en-US" sz="3200" b="0" dirty="0">
                <a:latin typeface="Arial" panose="020B0604020202020204" pitchFamily="34" charset="0"/>
                <a:cs typeface="Arial" panose="020B0604020202020204" pitchFamily="34" charset="0"/>
              </a:rPr>
              <a:t> </a:t>
            </a:r>
            <a:r>
              <a:rPr lang="en-US" sz="3200" b="0" dirty="0" err="1">
                <a:latin typeface="Arial" panose="020B0604020202020204" pitchFamily="34" charset="0"/>
                <a:cs typeface="Arial" panose="020B0604020202020204" pitchFamily="34" charset="0"/>
              </a:rPr>
              <a:t>xúc</a:t>
            </a:r>
            <a:r>
              <a:rPr lang="en-US" sz="3200" b="0" dirty="0">
                <a:latin typeface="Arial" panose="020B0604020202020204" pitchFamily="34" charset="0"/>
                <a:cs typeface="Arial" panose="020B0604020202020204" pitchFamily="34" charset="0"/>
              </a:rPr>
              <a:t> </a:t>
            </a:r>
            <a:r>
              <a:rPr lang="en-US" sz="3200" b="0" dirty="0" err="1">
                <a:latin typeface="Arial" panose="020B0604020202020204" pitchFamily="34" charset="0"/>
                <a:cs typeface="Arial" panose="020B0604020202020204" pitchFamily="34" charset="0"/>
              </a:rPr>
              <a:t>khách</a:t>
            </a:r>
            <a:r>
              <a:rPr lang="en-US" sz="3200" b="0" dirty="0">
                <a:latin typeface="Arial" panose="020B0604020202020204" pitchFamily="34" charset="0"/>
                <a:cs typeface="Arial" panose="020B0604020202020204" pitchFamily="34" charset="0"/>
              </a:rPr>
              <a:t> </a:t>
            </a:r>
            <a:r>
              <a:rPr lang="en-US" sz="3200" b="0" dirty="0" err="1">
                <a:latin typeface="Arial" panose="020B0604020202020204" pitchFamily="34" charset="0"/>
                <a:cs typeface="Arial" panose="020B0604020202020204" pitchFamily="34" charset="0"/>
              </a:rPr>
              <a:t>hàng</a:t>
            </a:r>
            <a:endParaRPr lang="en-US" sz="3200" b="0" dirty="0">
              <a:latin typeface="Arial" panose="020B0604020202020204" pitchFamily="34" charset="0"/>
              <a:cs typeface="Arial" panose="020B0604020202020204" pitchFamily="34" charset="0"/>
            </a:endParaRPr>
          </a:p>
        </p:txBody>
      </p:sp>
      <p:grpSp>
        <p:nvGrpSpPr>
          <p:cNvPr id="475" name="Google Shape;475;p32"/>
          <p:cNvGrpSpPr/>
          <p:nvPr/>
        </p:nvGrpSpPr>
        <p:grpSpPr>
          <a:xfrm>
            <a:off x="699900" y="421100"/>
            <a:ext cx="1389637" cy="355999"/>
            <a:chOff x="699900" y="446700"/>
            <a:chExt cx="1389637" cy="355999"/>
          </a:xfrm>
        </p:grpSpPr>
        <p:sp>
          <p:nvSpPr>
            <p:cNvPr id="476" name="Google Shape;476;p32"/>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733762" y="446700"/>
              <a:ext cx="356005" cy="355995"/>
            </a:xfrm>
            <a:custGeom>
              <a:avLst/>
              <a:gdLst/>
              <a:ahLst/>
              <a:cxnLst/>
              <a:rect l="l" t="t" r="r" b="b"/>
              <a:pathLst>
                <a:path w="36106" h="36105" extrusionOk="0">
                  <a:moveTo>
                    <a:pt x="18053" y="0"/>
                  </a:moveTo>
                  <a:cubicBezTo>
                    <a:pt x="8066" y="0"/>
                    <a:pt x="1" y="8097"/>
                    <a:pt x="1" y="18052"/>
                  </a:cubicBezTo>
                  <a:cubicBezTo>
                    <a:pt x="1" y="21266"/>
                    <a:pt x="852" y="24290"/>
                    <a:pt x="2332" y="26905"/>
                  </a:cubicBezTo>
                  <a:cubicBezTo>
                    <a:pt x="5388" y="32387"/>
                    <a:pt x="11280" y="36105"/>
                    <a:pt x="18053" y="36105"/>
                  </a:cubicBezTo>
                  <a:cubicBezTo>
                    <a:pt x="28009" y="36105"/>
                    <a:pt x="36106" y="28008"/>
                    <a:pt x="36106" y="18052"/>
                  </a:cubicBezTo>
                  <a:cubicBezTo>
                    <a:pt x="36106" y="11310"/>
                    <a:pt x="32388" y="5419"/>
                    <a:pt x="26906" y="2331"/>
                  </a:cubicBezTo>
                  <a:cubicBezTo>
                    <a:pt x="24291" y="851"/>
                    <a:pt x="21267" y="0"/>
                    <a:pt x="1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733762" y="446700"/>
              <a:ext cx="288287" cy="288277"/>
            </a:xfrm>
            <a:custGeom>
              <a:avLst/>
              <a:gdLst/>
              <a:ahLst/>
              <a:cxnLst/>
              <a:rect l="l" t="t" r="r" b="b"/>
              <a:pathLst>
                <a:path w="29238" h="29237" extrusionOk="0">
                  <a:moveTo>
                    <a:pt x="18053" y="0"/>
                  </a:moveTo>
                  <a:cubicBezTo>
                    <a:pt x="8066" y="0"/>
                    <a:pt x="1" y="8097"/>
                    <a:pt x="1" y="18052"/>
                  </a:cubicBezTo>
                  <a:cubicBezTo>
                    <a:pt x="1" y="21266"/>
                    <a:pt x="852" y="24290"/>
                    <a:pt x="2332" y="26905"/>
                  </a:cubicBezTo>
                  <a:cubicBezTo>
                    <a:pt x="4947" y="28386"/>
                    <a:pt x="7972" y="29237"/>
                    <a:pt x="11185" y="29237"/>
                  </a:cubicBezTo>
                  <a:cubicBezTo>
                    <a:pt x="21141" y="29237"/>
                    <a:pt x="29238" y="21140"/>
                    <a:pt x="29238" y="11184"/>
                  </a:cubicBezTo>
                  <a:cubicBezTo>
                    <a:pt x="29238" y="7971"/>
                    <a:pt x="28387" y="4946"/>
                    <a:pt x="26906" y="2331"/>
                  </a:cubicBezTo>
                  <a:cubicBezTo>
                    <a:pt x="24291" y="851"/>
                    <a:pt x="21267" y="0"/>
                    <a:pt x="18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699900" y="494229"/>
              <a:ext cx="416269" cy="308470"/>
            </a:xfrm>
            <a:custGeom>
              <a:avLst/>
              <a:gdLst/>
              <a:ahLst/>
              <a:cxnLst/>
              <a:rect l="l" t="t" r="r" b="b"/>
              <a:pathLst>
                <a:path w="42218" h="31285" extrusionOk="0">
                  <a:moveTo>
                    <a:pt x="42218" y="0"/>
                  </a:moveTo>
                  <a:cubicBezTo>
                    <a:pt x="6901" y="0"/>
                    <a:pt x="1" y="23913"/>
                    <a:pt x="1" y="23913"/>
                  </a:cubicBezTo>
                  <a:lnTo>
                    <a:pt x="6932" y="24259"/>
                  </a:lnTo>
                  <a:lnTo>
                    <a:pt x="11910" y="31285"/>
                  </a:lnTo>
                  <a:cubicBezTo>
                    <a:pt x="11910" y="31285"/>
                    <a:pt x="15627" y="9798"/>
                    <a:pt x="4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768255" y="494229"/>
              <a:ext cx="347920" cy="308470"/>
            </a:xfrm>
            <a:custGeom>
              <a:avLst/>
              <a:gdLst/>
              <a:ahLst/>
              <a:cxnLst/>
              <a:rect l="l" t="t" r="r" b="b"/>
              <a:pathLst>
                <a:path w="35286" h="31285" extrusionOk="0">
                  <a:moveTo>
                    <a:pt x="35286" y="0"/>
                  </a:moveTo>
                  <a:lnTo>
                    <a:pt x="35286" y="0"/>
                  </a:lnTo>
                  <a:cubicBezTo>
                    <a:pt x="6931" y="7404"/>
                    <a:pt x="0" y="24259"/>
                    <a:pt x="0" y="24259"/>
                  </a:cubicBezTo>
                  <a:lnTo>
                    <a:pt x="4978" y="31285"/>
                  </a:lnTo>
                  <a:cubicBezTo>
                    <a:pt x="4978" y="31285"/>
                    <a:pt x="8695" y="9798"/>
                    <a:pt x="35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2"/>
          <p:cNvGrpSpPr/>
          <p:nvPr/>
        </p:nvGrpSpPr>
        <p:grpSpPr>
          <a:xfrm>
            <a:off x="6894513" y="3822898"/>
            <a:ext cx="1737157" cy="873891"/>
            <a:chOff x="6762967" y="-1341310"/>
            <a:chExt cx="1875726" cy="943599"/>
          </a:xfrm>
        </p:grpSpPr>
        <p:sp>
          <p:nvSpPr>
            <p:cNvPr id="488" name="Google Shape;488;p32"/>
            <p:cNvSpPr/>
            <p:nvPr/>
          </p:nvSpPr>
          <p:spPr>
            <a:xfrm>
              <a:off x="859679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8387518" y="-1341310"/>
              <a:ext cx="99021" cy="943599"/>
            </a:xfrm>
            <a:custGeom>
              <a:avLst/>
              <a:gdLst/>
              <a:ahLst/>
              <a:cxnLst/>
              <a:rect l="l" t="t" r="r" b="b"/>
              <a:pathLst>
                <a:path w="820" h="7814" extrusionOk="0">
                  <a:moveTo>
                    <a:pt x="0" y="0"/>
                  </a:moveTo>
                  <a:lnTo>
                    <a:pt x="0"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7314708" y="-1341310"/>
              <a:ext cx="99021" cy="943599"/>
            </a:xfrm>
            <a:custGeom>
              <a:avLst/>
              <a:gdLst/>
              <a:ahLst/>
              <a:cxnLst/>
              <a:rect l="l" t="t" r="r" b="b"/>
              <a:pathLst>
                <a:path w="820" h="7814" extrusionOk="0">
                  <a:moveTo>
                    <a:pt x="0" y="0"/>
                  </a:moveTo>
                  <a:lnTo>
                    <a:pt x="0" y="7814"/>
                  </a:lnTo>
                  <a:lnTo>
                    <a:pt x="819" y="7814"/>
                  </a:lnTo>
                  <a:lnTo>
                    <a:pt x="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7695095" y="-1341310"/>
              <a:ext cx="186570" cy="943599"/>
            </a:xfrm>
            <a:custGeom>
              <a:avLst/>
              <a:gdLst/>
              <a:ahLst/>
              <a:cxnLst/>
              <a:rect l="l" t="t" r="r" b="b"/>
              <a:pathLst>
                <a:path w="1545" h="7814" extrusionOk="0">
                  <a:moveTo>
                    <a:pt x="1" y="0"/>
                  </a:moveTo>
                  <a:lnTo>
                    <a:pt x="1" y="7814"/>
                  </a:lnTo>
                  <a:lnTo>
                    <a:pt x="1544" y="7814"/>
                  </a:lnTo>
                  <a:lnTo>
                    <a:pt x="1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8265795"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8170638"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8075481" y="-1341310"/>
              <a:ext cx="42024" cy="943599"/>
            </a:xfrm>
            <a:custGeom>
              <a:avLst/>
              <a:gdLst/>
              <a:ahLst/>
              <a:cxnLst/>
              <a:rect l="l" t="t" r="r" b="b"/>
              <a:pathLst>
                <a:path w="348" h="7814" extrusionOk="0">
                  <a:moveTo>
                    <a:pt x="1" y="0"/>
                  </a:moveTo>
                  <a:lnTo>
                    <a:pt x="1" y="7814"/>
                  </a:lnTo>
                  <a:lnTo>
                    <a:pt x="348" y="7814"/>
                  </a:ln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7980445"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7170041" y="-1341310"/>
              <a:ext cx="99021" cy="943599"/>
            </a:xfrm>
            <a:custGeom>
              <a:avLst/>
              <a:gdLst/>
              <a:ahLst/>
              <a:cxnLst/>
              <a:rect l="l" t="t" r="r" b="b"/>
              <a:pathLst>
                <a:path w="820" h="7814" extrusionOk="0">
                  <a:moveTo>
                    <a:pt x="1" y="0"/>
                  </a:moveTo>
                  <a:lnTo>
                    <a:pt x="1"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704831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695328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6858124"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676296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7611410"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7512509"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32"/>
          <p:cNvSpPr txBox="1">
            <a:spLocks noGrp="1"/>
          </p:cNvSpPr>
          <p:nvPr>
            <p:ph type="ctrTitle"/>
          </p:nvPr>
        </p:nvSpPr>
        <p:spPr>
          <a:xfrm>
            <a:off x="1101600" y="3473091"/>
            <a:ext cx="1818350" cy="43815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dirty="0">
                <a:solidFill>
                  <a:schemeClr val="dk1"/>
                </a:solidFill>
              </a:rPr>
              <a:t>Phương pháp:</a:t>
            </a:r>
            <a:endParaRPr sz="2400" dirty="0">
              <a:solidFill>
                <a:schemeClr val="dk1"/>
              </a:solidFill>
            </a:endParaRPr>
          </a:p>
        </p:txBody>
      </p:sp>
      <p:sp>
        <p:nvSpPr>
          <p:cNvPr id="504" name="Google Shape;504;p32"/>
          <p:cNvSpPr/>
          <p:nvPr/>
        </p:nvSpPr>
        <p:spPr>
          <a:xfrm>
            <a:off x="701950" y="3516941"/>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txBox="1">
            <a:spLocks noGrp="1"/>
          </p:cNvSpPr>
          <p:nvPr>
            <p:ph type="ctrTitle"/>
          </p:nvPr>
        </p:nvSpPr>
        <p:spPr>
          <a:xfrm>
            <a:off x="658555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dirty="0">
                <a:solidFill>
                  <a:schemeClr val="lt1"/>
                </a:solidFill>
              </a:rPr>
              <a:t>Nhóm 8</a:t>
            </a:r>
            <a:endParaRPr sz="2400" dirty="0">
              <a:solidFill>
                <a:schemeClr val="lt1"/>
              </a:solidFill>
            </a:endParaRPr>
          </a:p>
        </p:txBody>
      </p:sp>
      <p:grpSp>
        <p:nvGrpSpPr>
          <p:cNvPr id="506" name="Google Shape;506;p32"/>
          <p:cNvGrpSpPr/>
          <p:nvPr/>
        </p:nvGrpSpPr>
        <p:grpSpPr>
          <a:xfrm>
            <a:off x="2266950" y="561950"/>
            <a:ext cx="3458350" cy="62400"/>
            <a:chOff x="2266950" y="561950"/>
            <a:chExt cx="3458350" cy="62400"/>
          </a:xfrm>
        </p:grpSpPr>
        <p:sp>
          <p:nvSpPr>
            <p:cNvPr id="507" name="Google Shape;507;p32"/>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32"/>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txBox="1">
            <a:spLocks noGrp="1"/>
          </p:cNvSpPr>
          <p:nvPr>
            <p:ph type="ctrTitle"/>
          </p:nvPr>
        </p:nvSpPr>
        <p:spPr>
          <a:xfrm>
            <a:off x="6612070" y="836050"/>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000" dirty="0">
                <a:solidFill>
                  <a:schemeClr val="lt1"/>
                </a:solidFill>
              </a:rPr>
              <a:t>Học phần</a:t>
            </a:r>
            <a:endParaRPr sz="2000" dirty="0">
              <a:solidFill>
                <a:schemeClr val="lt1"/>
              </a:solidFill>
            </a:endParaRPr>
          </a:p>
        </p:txBody>
      </p:sp>
      <p:sp>
        <p:nvSpPr>
          <p:cNvPr id="533" name="Google Shape;533;p32"/>
          <p:cNvSpPr txBox="1">
            <a:spLocks noGrp="1"/>
          </p:cNvSpPr>
          <p:nvPr>
            <p:ph type="ctrTitle"/>
          </p:nvPr>
        </p:nvSpPr>
        <p:spPr>
          <a:xfrm>
            <a:off x="6615224" y="157283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000" dirty="0">
                <a:solidFill>
                  <a:schemeClr val="lt1"/>
                </a:solidFill>
              </a:rPr>
              <a:t>Thành viên</a:t>
            </a:r>
            <a:endParaRPr sz="2000" dirty="0">
              <a:solidFill>
                <a:schemeClr val="lt1"/>
              </a:solidFill>
            </a:endParaRPr>
          </a:p>
        </p:txBody>
      </p:sp>
      <p:sp>
        <p:nvSpPr>
          <p:cNvPr id="535" name="Google Shape;535;p32"/>
          <p:cNvSpPr txBox="1">
            <a:spLocks noGrp="1"/>
          </p:cNvSpPr>
          <p:nvPr>
            <p:ph type="ctrTitle"/>
          </p:nvPr>
        </p:nvSpPr>
        <p:spPr>
          <a:xfrm>
            <a:off x="6608473" y="1199574"/>
            <a:ext cx="21768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sz="1400" b="0" dirty="0" err="1">
                <a:solidFill>
                  <a:schemeClr val="lt1"/>
                </a:solidFill>
                <a:latin typeface="Arial" panose="020B0604020202020204" pitchFamily="34" charset="0"/>
                <a:ea typeface="Cutive Mono"/>
                <a:cs typeface="Arial" panose="020B0604020202020204" pitchFamily="34" charset="0"/>
                <a:sym typeface="Cutive Mono"/>
              </a:rPr>
              <a:t>MIS3041_47K29.1</a:t>
            </a:r>
            <a:endParaRPr lang="en-US" sz="1400" b="0" dirty="0">
              <a:solidFill>
                <a:schemeClr val="lt1"/>
              </a:solidFill>
              <a:latin typeface="Arial" panose="020B0604020202020204" pitchFamily="34" charset="0"/>
              <a:ea typeface="Cutive Mono"/>
              <a:cs typeface="Arial" panose="020B0604020202020204" pitchFamily="34" charset="0"/>
              <a:sym typeface="Cutive Mono"/>
            </a:endParaRPr>
          </a:p>
        </p:txBody>
      </p:sp>
      <p:sp>
        <p:nvSpPr>
          <p:cNvPr id="538" name="Google Shape;538;p32"/>
          <p:cNvSpPr txBox="1">
            <a:spLocks noGrp="1"/>
          </p:cNvSpPr>
          <p:nvPr>
            <p:ph type="subTitle" idx="1"/>
          </p:nvPr>
        </p:nvSpPr>
        <p:spPr>
          <a:xfrm>
            <a:off x="733762" y="4041650"/>
            <a:ext cx="5481900" cy="588169"/>
          </a:xfrm>
          <a:prstGeom prst="rect">
            <a:avLst/>
          </a:prstGeom>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hồi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Logistic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endParaRPr dirty="0">
              <a:latin typeface="Times New Roman" panose="02020603050405020304" pitchFamily="18" charset="0"/>
              <a:cs typeface="Times New Roman" panose="02020603050405020304" pitchFamily="18" charset="0"/>
            </a:endParaRPr>
          </a:p>
        </p:txBody>
      </p:sp>
      <p:sp>
        <p:nvSpPr>
          <p:cNvPr id="73" name="Google Shape;533;p32">
            <a:extLst>
              <a:ext uri="{FF2B5EF4-FFF2-40B4-BE49-F238E27FC236}">
                <a16:creationId xmlns:a16="http://schemas.microsoft.com/office/drawing/2014/main" id="{F62352D7-B98C-4FE3-889B-A6A24DDA0536}"/>
              </a:ext>
            </a:extLst>
          </p:cNvPr>
          <p:cNvSpPr txBox="1">
            <a:spLocks/>
          </p:cNvSpPr>
          <p:nvPr/>
        </p:nvSpPr>
        <p:spPr>
          <a:xfrm>
            <a:off x="6608473" y="3034791"/>
            <a:ext cx="1875600" cy="4383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9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pPr marL="182880" indent="-198120">
              <a:buClr>
                <a:schemeClr val="lt1"/>
              </a:buClr>
              <a:buSzPts val="2400"/>
              <a:buFont typeface="Barlow Semi Condensed SemiBold"/>
              <a:buChar char="●"/>
            </a:pPr>
            <a:r>
              <a:rPr lang="en-US" sz="2000" dirty="0">
                <a:solidFill>
                  <a:schemeClr val="lt1"/>
                </a:solidFill>
              </a:rPr>
              <a:t>GVHD</a:t>
            </a:r>
          </a:p>
        </p:txBody>
      </p:sp>
      <p:sp>
        <p:nvSpPr>
          <p:cNvPr id="74" name="Google Shape;536;p32">
            <a:extLst>
              <a:ext uri="{FF2B5EF4-FFF2-40B4-BE49-F238E27FC236}">
                <a16:creationId xmlns:a16="http://schemas.microsoft.com/office/drawing/2014/main" id="{B14D2E2B-02BC-477A-9EB7-E84CF5A34451}"/>
              </a:ext>
            </a:extLst>
          </p:cNvPr>
          <p:cNvSpPr txBox="1">
            <a:spLocks/>
          </p:cNvSpPr>
          <p:nvPr/>
        </p:nvSpPr>
        <p:spPr>
          <a:xfrm>
            <a:off x="6608473" y="3071561"/>
            <a:ext cx="2355084" cy="943599"/>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9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1400" b="0" dirty="0">
                <a:solidFill>
                  <a:schemeClr val="lt1"/>
                </a:solidFill>
                <a:latin typeface="Arial" panose="020B0604020202020204" pitchFamily="34" charset="0"/>
                <a:ea typeface="Cutive Mono"/>
                <a:cs typeface="Arial" panose="020B0604020202020204" pitchFamily="34" charset="0"/>
                <a:sym typeface="Cutive Mono"/>
              </a:rPr>
              <a:t>Lê </a:t>
            </a:r>
            <a:r>
              <a:rPr lang="en-US" sz="1400" b="0" dirty="0" err="1">
                <a:solidFill>
                  <a:schemeClr val="lt1"/>
                </a:solidFill>
                <a:latin typeface="Arial" panose="020B0604020202020204" pitchFamily="34" charset="0"/>
                <a:ea typeface="Cutive Mono"/>
                <a:cs typeface="Arial" panose="020B0604020202020204" pitchFamily="34" charset="0"/>
                <a:sym typeface="Cutive Mono"/>
              </a:rPr>
              <a:t>Diên</a:t>
            </a:r>
            <a:r>
              <a:rPr lang="en-US" sz="1400" b="0" dirty="0">
                <a:solidFill>
                  <a:schemeClr val="lt1"/>
                </a:solidFill>
                <a:latin typeface="Arial" panose="020B0604020202020204" pitchFamily="34" charset="0"/>
                <a:ea typeface="Cutive Mono"/>
                <a:cs typeface="Arial" panose="020B0604020202020204" pitchFamily="34" charset="0"/>
                <a:sym typeface="Cutive Mono"/>
              </a:rPr>
              <a:t> </a:t>
            </a:r>
            <a:r>
              <a:rPr lang="en-US" sz="1400" b="0" dirty="0" err="1">
                <a:solidFill>
                  <a:schemeClr val="lt1"/>
                </a:solidFill>
                <a:latin typeface="Arial" panose="020B0604020202020204" pitchFamily="34" charset="0"/>
                <a:ea typeface="Cutive Mono"/>
                <a:cs typeface="Arial" panose="020B0604020202020204" pitchFamily="34" charset="0"/>
                <a:sym typeface="Cutive Mono"/>
              </a:rPr>
              <a:t>Tuấn</a:t>
            </a:r>
            <a:endParaRPr lang="vi-VN" sz="1400" b="0" dirty="0">
              <a:solidFill>
                <a:schemeClr val="lt1"/>
              </a:solidFill>
              <a:latin typeface="Arial" panose="020B0604020202020204" pitchFamily="34" charset="0"/>
              <a:ea typeface="Cutive Mono"/>
              <a:cs typeface="Arial" panose="020B0604020202020204" pitchFamily="34" charset="0"/>
              <a:sym typeface="Cutive Mono"/>
            </a:endParaRPr>
          </a:p>
        </p:txBody>
      </p:sp>
      <p:sp>
        <p:nvSpPr>
          <p:cNvPr id="75" name="Google Shape;474;p32">
            <a:extLst>
              <a:ext uri="{FF2B5EF4-FFF2-40B4-BE49-F238E27FC236}">
                <a16:creationId xmlns:a16="http://schemas.microsoft.com/office/drawing/2014/main" id="{A343CA0E-C64A-4E57-A6A1-4B188CFE86D1}"/>
              </a:ext>
            </a:extLst>
          </p:cNvPr>
          <p:cNvSpPr txBox="1">
            <a:spLocks/>
          </p:cNvSpPr>
          <p:nvPr/>
        </p:nvSpPr>
        <p:spPr>
          <a:xfrm>
            <a:off x="1350872" y="1259186"/>
            <a:ext cx="4205721" cy="657618"/>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9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pPr algn="ctr"/>
            <a:r>
              <a:rPr lang="en-US" sz="3200" dirty="0" err="1">
                <a:latin typeface="Arial" panose="020B0604020202020204" pitchFamily="34" charset="0"/>
                <a:cs typeface="Arial" panose="020B0604020202020204" pitchFamily="34" charset="0"/>
              </a:rPr>
              <a:t>Báo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cáo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giữa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kỳ</a:t>
            </a:r>
            <a:endParaRPr lang="en-US" sz="3200" dirty="0">
              <a:latin typeface="Arial" panose="020B0604020202020204" pitchFamily="34" charset="0"/>
              <a:cs typeface="Arial" panose="020B0604020202020204" pitchFamily="34" charset="0"/>
            </a:endParaRPr>
          </a:p>
        </p:txBody>
      </p:sp>
      <p:sp>
        <p:nvSpPr>
          <p:cNvPr id="68" name="Google Shape;536;p32">
            <a:extLst>
              <a:ext uri="{FF2B5EF4-FFF2-40B4-BE49-F238E27FC236}">
                <a16:creationId xmlns:a16="http://schemas.microsoft.com/office/drawing/2014/main" id="{0E0FDE4D-866B-4B63-A6EF-FFE48E940D9E}"/>
              </a:ext>
            </a:extLst>
          </p:cNvPr>
          <p:cNvSpPr txBox="1">
            <a:spLocks/>
          </p:cNvSpPr>
          <p:nvPr/>
        </p:nvSpPr>
        <p:spPr>
          <a:xfrm>
            <a:off x="6611627" y="1789988"/>
            <a:ext cx="2355084" cy="567846"/>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9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vi-VN" sz="1400" b="0" dirty="0">
                <a:solidFill>
                  <a:schemeClr val="lt1"/>
                </a:solidFill>
                <a:latin typeface="Arial" panose="020B0604020202020204" pitchFamily="34" charset="0"/>
                <a:ea typeface="Cutive Mono"/>
                <a:cs typeface="Arial" panose="020B0604020202020204" pitchFamily="34" charset="0"/>
                <a:sym typeface="Cutive Mono"/>
              </a:rPr>
              <a:t>Bùi Minh Hiếu (Leader)</a:t>
            </a:r>
          </a:p>
        </p:txBody>
      </p:sp>
      <p:sp>
        <p:nvSpPr>
          <p:cNvPr id="71" name="Google Shape;536;p32">
            <a:extLst>
              <a:ext uri="{FF2B5EF4-FFF2-40B4-BE49-F238E27FC236}">
                <a16:creationId xmlns:a16="http://schemas.microsoft.com/office/drawing/2014/main" id="{01344D0E-394A-462D-B3EF-7177D71326E5}"/>
              </a:ext>
            </a:extLst>
          </p:cNvPr>
          <p:cNvSpPr txBox="1">
            <a:spLocks/>
          </p:cNvSpPr>
          <p:nvPr/>
        </p:nvSpPr>
        <p:spPr>
          <a:xfrm>
            <a:off x="6611627" y="2054727"/>
            <a:ext cx="2355084" cy="567846"/>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9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1400" b="0" dirty="0" err="1">
                <a:solidFill>
                  <a:schemeClr val="lt1"/>
                </a:solidFill>
                <a:latin typeface="Arial" panose="020B0604020202020204" pitchFamily="34" charset="0"/>
                <a:ea typeface="Cutive Mono"/>
                <a:cs typeface="Arial" panose="020B0604020202020204" pitchFamily="34" charset="0"/>
                <a:sym typeface="Cutive Mono"/>
              </a:rPr>
              <a:t>Hoàng</a:t>
            </a:r>
            <a:r>
              <a:rPr lang="en-US" sz="1400" b="0" dirty="0">
                <a:solidFill>
                  <a:schemeClr val="lt1"/>
                </a:solidFill>
                <a:latin typeface="Arial" panose="020B0604020202020204" pitchFamily="34" charset="0"/>
                <a:ea typeface="Cutive Mono"/>
                <a:cs typeface="Arial" panose="020B0604020202020204" pitchFamily="34" charset="0"/>
                <a:sym typeface="Cutive Mono"/>
              </a:rPr>
              <a:t> </a:t>
            </a:r>
            <a:r>
              <a:rPr lang="en-US" sz="1400" b="0" dirty="0" err="1">
                <a:solidFill>
                  <a:schemeClr val="lt1"/>
                </a:solidFill>
                <a:latin typeface="Arial" panose="020B0604020202020204" pitchFamily="34" charset="0"/>
                <a:ea typeface="Cutive Mono"/>
                <a:cs typeface="Arial" panose="020B0604020202020204" pitchFamily="34" charset="0"/>
                <a:sym typeface="Cutive Mono"/>
              </a:rPr>
              <a:t>Thị</a:t>
            </a:r>
            <a:r>
              <a:rPr lang="en-US" sz="1400" b="0" dirty="0">
                <a:solidFill>
                  <a:schemeClr val="lt1"/>
                </a:solidFill>
                <a:latin typeface="Arial" panose="020B0604020202020204" pitchFamily="34" charset="0"/>
                <a:ea typeface="Cutive Mono"/>
                <a:cs typeface="Arial" panose="020B0604020202020204" pitchFamily="34" charset="0"/>
                <a:sym typeface="Cutive Mono"/>
              </a:rPr>
              <a:t> Kim Chi</a:t>
            </a:r>
            <a:endParaRPr lang="vi-VN" sz="1400" b="0" dirty="0">
              <a:solidFill>
                <a:schemeClr val="lt1"/>
              </a:solidFill>
              <a:latin typeface="Arial" panose="020B0604020202020204" pitchFamily="34" charset="0"/>
              <a:ea typeface="Cutive Mono"/>
              <a:cs typeface="Arial" panose="020B0604020202020204" pitchFamily="34" charset="0"/>
              <a:sym typeface="Cutive Mono"/>
            </a:endParaRPr>
          </a:p>
        </p:txBody>
      </p:sp>
      <p:sp>
        <p:nvSpPr>
          <p:cNvPr id="72" name="Google Shape;536;p32">
            <a:extLst>
              <a:ext uri="{FF2B5EF4-FFF2-40B4-BE49-F238E27FC236}">
                <a16:creationId xmlns:a16="http://schemas.microsoft.com/office/drawing/2014/main" id="{578122CA-D861-4E47-B7CF-B5F4636FDE2F}"/>
              </a:ext>
            </a:extLst>
          </p:cNvPr>
          <p:cNvSpPr txBox="1">
            <a:spLocks/>
          </p:cNvSpPr>
          <p:nvPr/>
        </p:nvSpPr>
        <p:spPr>
          <a:xfrm>
            <a:off x="6611627" y="2325923"/>
            <a:ext cx="2355084" cy="567846"/>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9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1400" b="0" dirty="0" err="1">
                <a:solidFill>
                  <a:schemeClr val="lt1"/>
                </a:solidFill>
                <a:latin typeface="Arial" panose="020B0604020202020204" pitchFamily="34" charset="0"/>
                <a:ea typeface="Cutive Mono"/>
                <a:cs typeface="Arial" panose="020B0604020202020204" pitchFamily="34" charset="0"/>
                <a:sym typeface="Cutive Mono"/>
              </a:rPr>
              <a:t>Nguyễn</a:t>
            </a:r>
            <a:r>
              <a:rPr lang="en-US" sz="1400" b="0" dirty="0">
                <a:solidFill>
                  <a:schemeClr val="lt1"/>
                </a:solidFill>
                <a:latin typeface="Arial" panose="020B0604020202020204" pitchFamily="34" charset="0"/>
                <a:ea typeface="Cutive Mono"/>
                <a:cs typeface="Arial" panose="020B0604020202020204" pitchFamily="34" charset="0"/>
                <a:sym typeface="Cutive Mono"/>
              </a:rPr>
              <a:t> Lê </a:t>
            </a:r>
            <a:r>
              <a:rPr lang="en-US" sz="1400" b="0" dirty="0" err="1">
                <a:solidFill>
                  <a:schemeClr val="lt1"/>
                </a:solidFill>
                <a:latin typeface="Arial" panose="020B0604020202020204" pitchFamily="34" charset="0"/>
                <a:ea typeface="Cutive Mono"/>
                <a:cs typeface="Arial" panose="020B0604020202020204" pitchFamily="34" charset="0"/>
                <a:sym typeface="Cutive Mono"/>
              </a:rPr>
              <a:t>Hoàng</a:t>
            </a:r>
            <a:r>
              <a:rPr lang="en-US" sz="1400" b="0" dirty="0">
                <a:solidFill>
                  <a:schemeClr val="lt1"/>
                </a:solidFill>
                <a:latin typeface="Arial" panose="020B0604020202020204" pitchFamily="34" charset="0"/>
                <a:ea typeface="Cutive Mono"/>
                <a:cs typeface="Arial" panose="020B0604020202020204" pitchFamily="34" charset="0"/>
                <a:sym typeface="Cutive Mono"/>
              </a:rPr>
              <a:t> </a:t>
            </a:r>
            <a:r>
              <a:rPr lang="en-US" sz="1400" b="0" dirty="0" err="1">
                <a:solidFill>
                  <a:schemeClr val="lt1"/>
                </a:solidFill>
                <a:latin typeface="Arial" panose="020B0604020202020204" pitchFamily="34" charset="0"/>
                <a:ea typeface="Cutive Mono"/>
                <a:cs typeface="Arial" panose="020B0604020202020204" pitchFamily="34" charset="0"/>
                <a:sym typeface="Cutive Mono"/>
              </a:rPr>
              <a:t>Như</a:t>
            </a:r>
            <a:endParaRPr lang="vi-VN" sz="1400" b="0" dirty="0">
              <a:solidFill>
                <a:schemeClr val="lt1"/>
              </a:solidFill>
              <a:latin typeface="Arial" panose="020B0604020202020204" pitchFamily="34" charset="0"/>
              <a:ea typeface="Cutive Mono"/>
              <a:cs typeface="Arial" panose="020B0604020202020204" pitchFamily="34" charset="0"/>
              <a:sym typeface="Cutive Mono"/>
            </a:endParaRPr>
          </a:p>
        </p:txBody>
      </p:sp>
      <p:sp>
        <p:nvSpPr>
          <p:cNvPr id="80" name="Google Shape;474;p32">
            <a:extLst>
              <a:ext uri="{FF2B5EF4-FFF2-40B4-BE49-F238E27FC236}">
                <a16:creationId xmlns:a16="http://schemas.microsoft.com/office/drawing/2014/main" id="{B7DCC249-F6BF-4A27-828B-97C177F6693D}"/>
              </a:ext>
            </a:extLst>
          </p:cNvPr>
          <p:cNvSpPr txBox="1">
            <a:spLocks/>
          </p:cNvSpPr>
          <p:nvPr/>
        </p:nvSpPr>
        <p:spPr>
          <a:xfrm>
            <a:off x="548408" y="2495815"/>
            <a:ext cx="5924284" cy="663498"/>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9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pPr algn="ctr"/>
            <a:r>
              <a:rPr lang="en" sz="3200" b="0" dirty="0">
                <a:latin typeface="Arial" panose="020B0604020202020204" pitchFamily="34" charset="0"/>
                <a:cs typeface="Arial" panose="020B0604020202020204" pitchFamily="34" charset="0"/>
              </a:rPr>
              <a:t>khi sử dụng dịch vụ hàng không</a:t>
            </a:r>
            <a:endParaRPr lang="en-US" sz="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2927FB-55FC-4728-B8FC-442E3AD5F8F9}"/>
              </a:ext>
            </a:extLst>
          </p:cNvPr>
          <p:cNvSpPr/>
          <p:nvPr/>
        </p:nvSpPr>
        <p:spPr>
          <a:xfrm>
            <a:off x="3516011" y="423155"/>
            <a:ext cx="2111977" cy="307777"/>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just"/>
            <a:r>
              <a:rPr lang="en-US" b="1" dirty="0">
                <a:solidFill>
                  <a:schemeClr val="bg1"/>
                </a:solidFill>
                <a:latin typeface="Arial" panose="020B0604020202020204" pitchFamily="34" charset="0"/>
                <a:cs typeface="Arial" panose="020B0604020202020204" pitchFamily="34" charset="0"/>
              </a:rPr>
              <a:t>4. </a:t>
            </a:r>
            <a:r>
              <a:rPr lang="en-US" b="1" i="0" u="none" strike="noStrike" dirty="0" err="1">
                <a:solidFill>
                  <a:schemeClr val="bg1"/>
                </a:solidFill>
                <a:effectLst/>
                <a:latin typeface="Arial" panose="020B0604020202020204" pitchFamily="34" charset="0"/>
                <a:cs typeface="Arial" panose="020B0604020202020204" pitchFamily="34" charset="0"/>
              </a:rPr>
              <a:t>Các</a:t>
            </a:r>
            <a:r>
              <a:rPr lang="en-US" b="1" i="0" u="none" strike="noStrike" dirty="0">
                <a:solidFill>
                  <a:schemeClr val="bg1"/>
                </a:solidFill>
                <a:effectLst/>
                <a:latin typeface="Arial" panose="020B0604020202020204" pitchFamily="34" charset="0"/>
                <a:cs typeface="Arial" panose="020B0604020202020204" pitchFamily="34" charset="0"/>
              </a:rPr>
              <a:t> </a:t>
            </a:r>
            <a:r>
              <a:rPr lang="en-US" b="1" i="0" u="none" strike="noStrike" dirty="0" err="1">
                <a:solidFill>
                  <a:schemeClr val="bg1"/>
                </a:solidFill>
                <a:effectLst/>
                <a:latin typeface="Arial" panose="020B0604020202020204" pitchFamily="34" charset="0"/>
                <a:cs typeface="Arial" panose="020B0604020202020204" pitchFamily="34" charset="0"/>
              </a:rPr>
              <a:t>chỉ</a:t>
            </a:r>
            <a:r>
              <a:rPr lang="en-US" b="1" i="0" u="none" strike="noStrike" dirty="0">
                <a:solidFill>
                  <a:schemeClr val="bg1"/>
                </a:solidFill>
                <a:effectLst/>
                <a:latin typeface="Arial" panose="020B0604020202020204" pitchFamily="34" charset="0"/>
                <a:cs typeface="Arial" panose="020B0604020202020204" pitchFamily="34" charset="0"/>
              </a:rPr>
              <a:t> </a:t>
            </a:r>
            <a:r>
              <a:rPr lang="en-US" b="1" i="0" u="none" strike="noStrike" dirty="0" err="1">
                <a:solidFill>
                  <a:schemeClr val="bg1"/>
                </a:solidFill>
                <a:effectLst/>
                <a:latin typeface="Arial" panose="020B0604020202020204" pitchFamily="34" charset="0"/>
                <a:cs typeface="Arial" panose="020B0604020202020204" pitchFamily="34" charset="0"/>
              </a:rPr>
              <a:t>số</a:t>
            </a:r>
            <a:r>
              <a:rPr lang="en-US" b="1" i="0" u="none" strike="noStrike" dirty="0">
                <a:solidFill>
                  <a:schemeClr val="bg1"/>
                </a:solidFill>
                <a:effectLst/>
                <a:latin typeface="Arial" panose="020B0604020202020204" pitchFamily="34" charset="0"/>
                <a:cs typeface="Arial" panose="020B0604020202020204" pitchFamily="34" charset="0"/>
              </a:rPr>
              <a:t> </a:t>
            </a:r>
            <a:r>
              <a:rPr lang="en-US" b="1" i="0" u="none" strike="noStrike" dirty="0" err="1">
                <a:solidFill>
                  <a:schemeClr val="bg1"/>
                </a:solidFill>
                <a:effectLst/>
                <a:latin typeface="Arial" panose="020B0604020202020204" pitchFamily="34" charset="0"/>
                <a:cs typeface="Arial" panose="020B0604020202020204" pitchFamily="34" charset="0"/>
              </a:rPr>
              <a:t>đánh</a:t>
            </a:r>
            <a:r>
              <a:rPr lang="en-US" b="1" i="0" u="none" strike="noStrike" dirty="0">
                <a:solidFill>
                  <a:schemeClr val="bg1"/>
                </a:solidFill>
                <a:effectLst/>
                <a:latin typeface="Arial" panose="020B0604020202020204" pitchFamily="34" charset="0"/>
                <a:cs typeface="Arial" panose="020B0604020202020204" pitchFamily="34" charset="0"/>
              </a:rPr>
              <a:t> </a:t>
            </a:r>
            <a:r>
              <a:rPr lang="en-US" b="1" i="0" u="none" strike="noStrike" dirty="0" err="1">
                <a:solidFill>
                  <a:schemeClr val="bg1"/>
                </a:solidFill>
                <a:effectLst/>
                <a:latin typeface="Arial" panose="020B0604020202020204" pitchFamily="34" charset="0"/>
                <a:cs typeface="Arial" panose="020B0604020202020204" pitchFamily="34" charset="0"/>
              </a:rPr>
              <a:t>giá</a:t>
            </a:r>
            <a:endParaRPr lang="en-US" dirty="0">
              <a:solidFill>
                <a:schemeClr val="bg1"/>
              </a:solidFill>
              <a:latin typeface="Arial" panose="020B0604020202020204" pitchFamily="34" charset="0"/>
              <a:cs typeface="Arial" panose="020B0604020202020204" pitchFamily="34" charset="0"/>
            </a:endParaRPr>
          </a:p>
        </p:txBody>
      </p:sp>
      <p:pic>
        <p:nvPicPr>
          <p:cNvPr id="7170" name="Picture 2">
            <a:extLst>
              <a:ext uri="{FF2B5EF4-FFF2-40B4-BE49-F238E27FC236}">
                <a16:creationId xmlns:a16="http://schemas.microsoft.com/office/drawing/2014/main" id="{10060359-EEA9-4885-87D1-D27216C99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103" y="1437830"/>
            <a:ext cx="3251518" cy="7334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A0C05C2-7418-4FAE-8BD9-E67D41589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925" y="1352771"/>
            <a:ext cx="2806242" cy="90033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F627692B-28B3-4B8D-AD42-C0D86EACE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8962" y="2786004"/>
            <a:ext cx="2241079" cy="95338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6C5B1138-0145-43E4-8EF1-391C604362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9925" y="2841994"/>
            <a:ext cx="3089528" cy="83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5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F2805B-BD48-4155-AA96-BC5B009DF2D8}"/>
              </a:ext>
            </a:extLst>
          </p:cNvPr>
          <p:cNvSpPr>
            <a:spLocks noGrp="1"/>
          </p:cNvSpPr>
          <p:nvPr>
            <p:ph type="sldNum" sz="quarter" idx="12"/>
          </p:nvPr>
        </p:nvSpPr>
        <p:spPr/>
        <p:txBody>
          <a:bodyPr/>
          <a:lstStyle/>
          <a:p>
            <a:fld id="{01525AD0-36BB-42D5-9939-F0FEA4750160}" type="slidenum">
              <a:rPr lang="en-US" smtClean="0"/>
              <a:t>11</a:t>
            </a:fld>
            <a:endParaRPr lang="en-US"/>
          </a:p>
        </p:txBody>
      </p:sp>
      <p:pic>
        <p:nvPicPr>
          <p:cNvPr id="8" name="Picture Placeholder 7" descr="A large body of water with a city in the background&#10;&#10;Description generated with very high confidence">
            <a:extLst>
              <a:ext uri="{FF2B5EF4-FFF2-40B4-BE49-F238E27FC236}">
                <a16:creationId xmlns:a16="http://schemas.microsoft.com/office/drawing/2014/main" id="{7F444187-AEF1-4CCE-953C-F7A6098624F6}"/>
              </a:ext>
            </a:extLst>
          </p:cNvPr>
          <p:cNvPicPr>
            <a:picLocks noGrp="1" noChangeAspect="1"/>
          </p:cNvPicPr>
          <p:nvPr>
            <p:ph type="pic" sz="quarter" idx="13"/>
          </p:nvPr>
        </p:nvPicPr>
        <p:blipFill>
          <a:blip r:embed="rId2">
            <a:grayscl/>
            <a:extLst>
              <a:ext uri="{28A0092B-C50C-407E-A947-70E740481C1C}">
                <a14:useLocalDpi xmlns:a14="http://schemas.microsoft.com/office/drawing/2010/main" val="0"/>
              </a:ext>
            </a:extLst>
          </a:blip>
          <a:srcRect t="7813" b="7813"/>
          <a:stretch>
            <a:fillRect/>
          </a:stretch>
        </p:blipFill>
        <p:spPr/>
      </p:pic>
      <p:sp>
        <p:nvSpPr>
          <p:cNvPr id="5" name="Freeform: Shape 4">
            <a:extLst>
              <a:ext uri="{FF2B5EF4-FFF2-40B4-BE49-F238E27FC236}">
                <a16:creationId xmlns:a16="http://schemas.microsoft.com/office/drawing/2014/main" id="{7A5E17D7-D2AF-457E-8E9D-0DF306C03F84}"/>
              </a:ext>
            </a:extLst>
          </p:cNvPr>
          <p:cNvSpPr/>
          <p:nvPr/>
        </p:nvSpPr>
        <p:spPr>
          <a:xfrm>
            <a:off x="4572000" y="1"/>
            <a:ext cx="4572000" cy="5143500"/>
          </a:xfrm>
          <a:custGeom>
            <a:avLst/>
            <a:gdLst/>
            <a:ahLst/>
            <a:cxnLst/>
            <a:rect l="l" t="t" r="r" b="b"/>
            <a:pathLst>
              <a:path w="6096000" h="6858000">
                <a:moveTo>
                  <a:pt x="826940" y="2299744"/>
                </a:moveTo>
                <a:cubicBezTo>
                  <a:pt x="996524" y="2299744"/>
                  <a:pt x="1127847" y="2346793"/>
                  <a:pt x="1220912" y="2440891"/>
                </a:cubicBezTo>
                <a:cubicBezTo>
                  <a:pt x="1313976" y="2534990"/>
                  <a:pt x="1360508" y="2656490"/>
                  <a:pt x="1360508" y="2805392"/>
                </a:cubicBezTo>
                <a:cubicBezTo>
                  <a:pt x="1360508" y="3187989"/>
                  <a:pt x="1165073" y="3379288"/>
                  <a:pt x="774204" y="3379288"/>
                </a:cubicBezTo>
                <a:lnTo>
                  <a:pt x="280964" y="3379288"/>
                </a:lnTo>
                <a:lnTo>
                  <a:pt x="280964" y="4157924"/>
                </a:lnTo>
                <a:lnTo>
                  <a:pt x="789715" y="4157924"/>
                </a:lnTo>
                <a:cubicBezTo>
                  <a:pt x="990320" y="4157924"/>
                  <a:pt x="1147494" y="4205490"/>
                  <a:pt x="1261239" y="4300622"/>
                </a:cubicBezTo>
                <a:cubicBezTo>
                  <a:pt x="1374984" y="4395754"/>
                  <a:pt x="1431857" y="4557066"/>
                  <a:pt x="1431857" y="4784555"/>
                </a:cubicBezTo>
                <a:cubicBezTo>
                  <a:pt x="1431857" y="4943799"/>
                  <a:pt x="1377052" y="5074605"/>
                  <a:pt x="1267444" y="5176976"/>
                </a:cubicBezTo>
                <a:cubicBezTo>
                  <a:pt x="1157835" y="5279346"/>
                  <a:pt x="1011000" y="5330531"/>
                  <a:pt x="826940" y="5330531"/>
                </a:cubicBezTo>
                <a:cubicBezTo>
                  <a:pt x="663561" y="5330531"/>
                  <a:pt x="526033" y="5279863"/>
                  <a:pt x="414356" y="5178527"/>
                </a:cubicBezTo>
                <a:cubicBezTo>
                  <a:pt x="302679" y="5077191"/>
                  <a:pt x="246841" y="4957241"/>
                  <a:pt x="246841" y="4818679"/>
                </a:cubicBezTo>
                <a:lnTo>
                  <a:pt x="0" y="4818679"/>
                </a:lnTo>
                <a:lnTo>
                  <a:pt x="0" y="2721635"/>
                </a:lnTo>
                <a:lnTo>
                  <a:pt x="311986" y="2721635"/>
                </a:lnTo>
                <a:cubicBezTo>
                  <a:pt x="311986" y="2601686"/>
                  <a:pt x="363171" y="2501383"/>
                  <a:pt x="465541" y="2420728"/>
                </a:cubicBezTo>
                <a:cubicBezTo>
                  <a:pt x="567912" y="2340072"/>
                  <a:pt x="688378" y="2299744"/>
                  <a:pt x="826940" y="2299744"/>
                </a:cubicBezTo>
                <a:close/>
                <a:moveTo>
                  <a:pt x="0" y="0"/>
                </a:moveTo>
                <a:lnTo>
                  <a:pt x="6096000" y="0"/>
                </a:lnTo>
                <a:lnTo>
                  <a:pt x="6096000" y="6858000"/>
                </a:lnTo>
                <a:lnTo>
                  <a:pt x="0" y="6858000"/>
                </a:lnTo>
                <a:lnTo>
                  <a:pt x="0" y="5980948"/>
                </a:lnTo>
                <a:lnTo>
                  <a:pt x="160078" y="6041987"/>
                </a:lnTo>
                <a:cubicBezTo>
                  <a:pt x="358033" y="6105387"/>
                  <a:pt x="567912" y="6137087"/>
                  <a:pt x="789715" y="6137087"/>
                </a:cubicBezTo>
                <a:cubicBezTo>
                  <a:pt x="1294329" y="6137087"/>
                  <a:pt x="1701743" y="6016104"/>
                  <a:pt x="2011956" y="5774137"/>
                </a:cubicBezTo>
                <a:cubicBezTo>
                  <a:pt x="2322170" y="5532170"/>
                  <a:pt x="2477276" y="5209548"/>
                  <a:pt x="2477276" y="4806270"/>
                </a:cubicBezTo>
                <a:cubicBezTo>
                  <a:pt x="2477276" y="4545691"/>
                  <a:pt x="2409030" y="4326990"/>
                  <a:pt x="2272536" y="4150168"/>
                </a:cubicBezTo>
                <a:cubicBezTo>
                  <a:pt x="2136042" y="3973347"/>
                  <a:pt x="1947845" y="3841506"/>
                  <a:pt x="1707947" y="3754646"/>
                </a:cubicBezTo>
                <a:cubicBezTo>
                  <a:pt x="1935437" y="3647106"/>
                  <a:pt x="2108640" y="3506992"/>
                  <a:pt x="2227555" y="3334307"/>
                </a:cubicBezTo>
                <a:cubicBezTo>
                  <a:pt x="2346470" y="3161621"/>
                  <a:pt x="2405928" y="2978078"/>
                  <a:pt x="2405928" y="2783677"/>
                </a:cubicBezTo>
                <a:cubicBezTo>
                  <a:pt x="2405928" y="2382468"/>
                  <a:pt x="2262195" y="2067084"/>
                  <a:pt x="1974731" y="1837526"/>
                </a:cubicBezTo>
                <a:cubicBezTo>
                  <a:pt x="1687266" y="1607968"/>
                  <a:pt x="1292261" y="1493189"/>
                  <a:pt x="789715" y="1493189"/>
                </a:cubicBezTo>
                <a:cubicBezTo>
                  <a:pt x="508454" y="1493189"/>
                  <a:pt x="250460" y="1545408"/>
                  <a:pt x="15732" y="1649847"/>
                </a:cubicBezTo>
                <a:lnTo>
                  <a:pt x="0" y="1657974"/>
                </a:lnTo>
                <a:close/>
              </a:path>
            </a:pathLst>
          </a:custGeom>
          <a:gradFill>
            <a:gsLst>
              <a:gs pos="0">
                <a:srgbClr val="FFFFFF">
                  <a:alpha val="24000"/>
                </a:srgbClr>
              </a:gs>
              <a:gs pos="100000">
                <a:srgbClr val="3AADB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p>
        </p:txBody>
      </p:sp>
      <p:sp>
        <p:nvSpPr>
          <p:cNvPr id="10" name="Rectangle 9">
            <a:extLst>
              <a:ext uri="{FF2B5EF4-FFF2-40B4-BE49-F238E27FC236}">
                <a16:creationId xmlns:a16="http://schemas.microsoft.com/office/drawing/2014/main" id="{C35B2953-ACF0-4A7C-A77A-4EBA3AA691C1}"/>
              </a:ext>
            </a:extLst>
          </p:cNvPr>
          <p:cNvSpPr/>
          <p:nvPr/>
        </p:nvSpPr>
        <p:spPr>
          <a:xfrm>
            <a:off x="303176" y="125393"/>
            <a:ext cx="3965648" cy="48876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TextBox 10">
            <a:extLst>
              <a:ext uri="{FF2B5EF4-FFF2-40B4-BE49-F238E27FC236}">
                <a16:creationId xmlns:a16="http://schemas.microsoft.com/office/drawing/2014/main" id="{0BCB8942-260C-4B10-8695-603B06159BB1}"/>
              </a:ext>
            </a:extLst>
          </p:cNvPr>
          <p:cNvSpPr txBox="1"/>
          <p:nvPr/>
        </p:nvSpPr>
        <p:spPr>
          <a:xfrm>
            <a:off x="644075" y="1555111"/>
            <a:ext cx="3283851" cy="1754326"/>
          </a:xfrm>
          <a:prstGeom prst="rect">
            <a:avLst/>
          </a:prstGeom>
          <a:solidFill>
            <a:schemeClr val="accent2">
              <a:lumMod val="40000"/>
              <a:lumOff val="60000"/>
            </a:schemeClr>
          </a:solidFill>
          <a:effectLst>
            <a:innerShdw blurRad="114300">
              <a:prstClr val="black"/>
            </a:innerShd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3600" dirty="0" err="1">
                <a:latin typeface="Roboto Black" panose="02000000000000000000" pitchFamily="2" charset="0"/>
                <a:ea typeface="Roboto Black" panose="02000000000000000000" pitchFamily="2" charset="0"/>
              </a:rPr>
              <a:t>Trực</a:t>
            </a:r>
            <a:r>
              <a:rPr lang="en-US" sz="3600" dirty="0">
                <a:latin typeface="Roboto Black" panose="02000000000000000000" pitchFamily="2" charset="0"/>
                <a:ea typeface="Roboto Black" panose="02000000000000000000" pitchFamily="2" charset="0"/>
              </a:rPr>
              <a:t> </a:t>
            </a:r>
            <a:r>
              <a:rPr lang="en-US" sz="3600" dirty="0" err="1">
                <a:latin typeface="Roboto Black" panose="02000000000000000000" pitchFamily="2" charset="0"/>
                <a:ea typeface="Roboto Black" panose="02000000000000000000" pitchFamily="2" charset="0"/>
              </a:rPr>
              <a:t>quan</a:t>
            </a:r>
            <a:r>
              <a:rPr lang="en-US" sz="3600" dirty="0">
                <a:latin typeface="Roboto Black" panose="02000000000000000000" pitchFamily="2" charset="0"/>
                <a:ea typeface="Roboto Black" panose="02000000000000000000" pitchFamily="2" charset="0"/>
              </a:rPr>
              <a:t> </a:t>
            </a:r>
            <a:r>
              <a:rPr lang="en-US" sz="3600" dirty="0" err="1">
                <a:latin typeface="Roboto Black" panose="02000000000000000000" pitchFamily="2" charset="0"/>
                <a:ea typeface="Roboto Black" panose="02000000000000000000" pitchFamily="2" charset="0"/>
              </a:rPr>
              <a:t>hóa</a:t>
            </a:r>
            <a:r>
              <a:rPr lang="en-US" sz="3600" dirty="0">
                <a:latin typeface="Roboto Black" panose="02000000000000000000" pitchFamily="2" charset="0"/>
                <a:ea typeface="Roboto Black" panose="02000000000000000000" pitchFamily="2" charset="0"/>
              </a:rPr>
              <a:t> </a:t>
            </a:r>
            <a:r>
              <a:rPr lang="en-US" sz="3600" dirty="0" err="1">
                <a:latin typeface="Roboto Black" panose="02000000000000000000" pitchFamily="2" charset="0"/>
                <a:ea typeface="Roboto Black" panose="02000000000000000000" pitchFamily="2" charset="0"/>
              </a:rPr>
              <a:t>và</a:t>
            </a:r>
            <a:r>
              <a:rPr lang="en-US" sz="3600" dirty="0">
                <a:latin typeface="Roboto Black" panose="02000000000000000000" pitchFamily="2" charset="0"/>
                <a:ea typeface="Roboto Black" panose="02000000000000000000" pitchFamily="2" charset="0"/>
              </a:rPr>
              <a:t> </a:t>
            </a:r>
            <a:r>
              <a:rPr lang="en-US" sz="3600" dirty="0" err="1">
                <a:latin typeface="Roboto Black" panose="02000000000000000000" pitchFamily="2" charset="0"/>
                <a:ea typeface="Roboto Black" panose="02000000000000000000" pitchFamily="2" charset="0"/>
              </a:rPr>
              <a:t>phân</a:t>
            </a:r>
            <a:r>
              <a:rPr lang="en-US" sz="3600" dirty="0">
                <a:latin typeface="Roboto Black" panose="02000000000000000000" pitchFamily="2" charset="0"/>
                <a:ea typeface="Roboto Black" panose="02000000000000000000" pitchFamily="2" charset="0"/>
              </a:rPr>
              <a:t> </a:t>
            </a:r>
            <a:r>
              <a:rPr lang="en-US" sz="3600" dirty="0" err="1">
                <a:latin typeface="Roboto Black" panose="02000000000000000000" pitchFamily="2" charset="0"/>
                <a:ea typeface="Roboto Black" panose="02000000000000000000" pitchFamily="2" charset="0"/>
              </a:rPr>
              <a:t>tích</a:t>
            </a:r>
            <a:r>
              <a:rPr lang="en-US" sz="3600" dirty="0">
                <a:latin typeface="Roboto Black" panose="02000000000000000000" pitchFamily="2" charset="0"/>
                <a:ea typeface="Roboto Black" panose="02000000000000000000" pitchFamily="2" charset="0"/>
              </a:rPr>
              <a:t> </a:t>
            </a:r>
            <a:r>
              <a:rPr lang="en-US" sz="3600" dirty="0" err="1">
                <a:latin typeface="Roboto Black" panose="02000000000000000000" pitchFamily="2" charset="0"/>
                <a:ea typeface="Roboto Black" panose="02000000000000000000" pitchFamily="2" charset="0"/>
              </a:rPr>
              <a:t>đánh</a:t>
            </a:r>
            <a:r>
              <a:rPr lang="en-US" sz="3600" dirty="0">
                <a:latin typeface="Roboto Black" panose="02000000000000000000" pitchFamily="2" charset="0"/>
                <a:ea typeface="Roboto Black" panose="02000000000000000000" pitchFamily="2" charset="0"/>
              </a:rPr>
              <a:t> </a:t>
            </a:r>
            <a:r>
              <a:rPr lang="en-US" sz="3600" dirty="0" err="1">
                <a:latin typeface="Roboto Black" panose="02000000000000000000" pitchFamily="2" charset="0"/>
                <a:ea typeface="Roboto Black" panose="02000000000000000000" pitchFamily="2" charset="0"/>
              </a:rPr>
              <a:t>giá</a:t>
            </a:r>
            <a:endParaRPr lang="en-US" sz="3600" dirty="0">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260849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DC57BEB-981D-439F-874B-91F07B2EAEFD}"/>
              </a:ext>
            </a:extLst>
          </p:cNvPr>
          <p:cNvSpPr txBox="1"/>
          <p:nvPr/>
        </p:nvSpPr>
        <p:spPr>
          <a:xfrm>
            <a:off x="161609" y="103854"/>
            <a:ext cx="1802990" cy="1477328"/>
          </a:xfrm>
          <a:prstGeom prst="rect">
            <a:avLst/>
          </a:prstGeom>
          <a:noFill/>
        </p:spPr>
        <p:txBody>
          <a:bodyPr wrap="square" rtlCol="0">
            <a:spAutoFit/>
          </a:bodyPr>
          <a:lstStyle/>
          <a:p>
            <a:r>
              <a:rPr lang="en-US" sz="9000" dirty="0">
                <a:solidFill>
                  <a:schemeClr val="accent1">
                    <a:lumMod val="60000"/>
                    <a:lumOff val="40000"/>
                  </a:schemeClr>
                </a:solidFill>
                <a:latin typeface="Roboto Black" panose="02000000000000000000" pitchFamily="2" charset="0"/>
                <a:ea typeface="Roboto Black" panose="02000000000000000000" pitchFamily="2" charset="0"/>
              </a:rPr>
              <a:t>01</a:t>
            </a:r>
          </a:p>
        </p:txBody>
      </p:sp>
      <p:sp>
        <p:nvSpPr>
          <p:cNvPr id="20" name="TextBox 19">
            <a:extLst>
              <a:ext uri="{FF2B5EF4-FFF2-40B4-BE49-F238E27FC236}">
                <a16:creationId xmlns:a16="http://schemas.microsoft.com/office/drawing/2014/main" id="{7EA5C247-4FCA-45E2-B1AD-15DAA3CACEDB}"/>
              </a:ext>
            </a:extLst>
          </p:cNvPr>
          <p:cNvSpPr txBox="1"/>
          <p:nvPr/>
        </p:nvSpPr>
        <p:spPr>
          <a:xfrm>
            <a:off x="178918" y="1292641"/>
            <a:ext cx="3223449" cy="553998"/>
          </a:xfrm>
          <a:prstGeom prst="rect">
            <a:avLst/>
          </a:prstGeom>
          <a:noFill/>
        </p:spPr>
        <p:txBody>
          <a:bodyPr wrap="square" rtlCol="0">
            <a:spAutoFit/>
          </a:bodyPr>
          <a:lstStyle/>
          <a:p>
            <a:r>
              <a:rPr lang="en-US" sz="1500" b="1" dirty="0">
                <a:solidFill>
                  <a:schemeClr val="accent1">
                    <a:lumMod val="60000"/>
                    <a:lumOff val="40000"/>
                  </a:schemeClr>
                </a:solidFill>
                <a:latin typeface="Arial" panose="020B0604020202020204" pitchFamily="34" charset="0"/>
                <a:cs typeface="Arial" panose="020B0604020202020204" pitchFamily="34" charset="0"/>
              </a:rPr>
              <a:t>Neutral or Dissatisfied passengers/Satisfied passengers </a:t>
            </a:r>
            <a:endParaRPr lang="en-US" sz="1500" dirty="0">
              <a:solidFill>
                <a:schemeClr val="accent1">
                  <a:lumMod val="60000"/>
                  <a:lumOff val="40000"/>
                </a:schemeClr>
              </a:solidFill>
              <a:latin typeface="Arial" panose="020B0604020202020204" pitchFamily="34" charset="0"/>
              <a:ea typeface="Roboto Medium" panose="02000000000000000000" pitchFamily="2" charset="0"/>
              <a:cs typeface="Arial" panose="020B0604020202020204" pitchFamily="34" charset="0"/>
            </a:endParaRPr>
          </a:p>
        </p:txBody>
      </p:sp>
      <p:sp>
        <p:nvSpPr>
          <p:cNvPr id="21" name="Rectangle 20">
            <a:extLst>
              <a:ext uri="{FF2B5EF4-FFF2-40B4-BE49-F238E27FC236}">
                <a16:creationId xmlns:a16="http://schemas.microsoft.com/office/drawing/2014/main" id="{FF4A81F6-E0DD-4C4F-8794-FB425EF74F29}"/>
              </a:ext>
            </a:extLst>
          </p:cNvPr>
          <p:cNvSpPr/>
          <p:nvPr/>
        </p:nvSpPr>
        <p:spPr>
          <a:xfrm>
            <a:off x="184126" y="2571751"/>
            <a:ext cx="3131684" cy="670889"/>
          </a:xfrm>
          <a:prstGeom prst="rect">
            <a:avLst/>
          </a:prstGeom>
        </p:spPr>
        <p:txBody>
          <a:bodyPr wrap="square">
            <a:spAutoFit/>
          </a:bodyPr>
          <a:lstStyle/>
          <a:p>
            <a:pPr algn="just">
              <a:lnSpc>
                <a:spcPct val="107000"/>
              </a:lnSpc>
              <a:spcAft>
                <a:spcPts val="600"/>
              </a:spcAft>
            </a:pPr>
            <a:r>
              <a:rPr lang="en-US" sz="1200" dirty="0" err="1">
                <a:solidFill>
                  <a:schemeClr val="bg1"/>
                </a:solidFill>
                <a:latin typeface="Arial" panose="020B0604020202020204" pitchFamily="34" charset="0"/>
                <a:cs typeface="Arial" panose="020B0604020202020204" pitchFamily="34" charset="0"/>
              </a:rPr>
              <a:t>Hãng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hàng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không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đang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đối</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mặt</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với</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một</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tình</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trạng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phản</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hồi</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tiêu</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cực</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từ</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khách</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hàng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khá</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đáng</a:t>
            </a:r>
            <a:r>
              <a:rPr lang="en-US" sz="1200" dirty="0">
                <a:solidFill>
                  <a:schemeClr val="bg1"/>
                </a:solidFill>
                <a:latin typeface="Arial" panose="020B0604020202020204" pitchFamily="34" charset="0"/>
                <a:cs typeface="Arial" panose="020B0604020202020204" pitchFamily="34" charset="0"/>
              </a:rPr>
              <a:t> lo </a:t>
            </a:r>
            <a:r>
              <a:rPr lang="en-US" sz="1200" dirty="0" err="1">
                <a:solidFill>
                  <a:schemeClr val="bg1"/>
                </a:solidFill>
                <a:latin typeface="Arial" panose="020B0604020202020204" pitchFamily="34" charset="0"/>
                <a:cs typeface="Arial" panose="020B0604020202020204" pitchFamily="34" charset="0"/>
              </a:rPr>
              <a:t>ngại</a:t>
            </a:r>
            <a:r>
              <a:rPr lang="en-US" sz="1200" dirty="0">
                <a:solidFill>
                  <a:schemeClr val="bg1"/>
                </a:solidFill>
                <a:latin typeface="Arial" panose="020B0604020202020204" pitchFamily="34" charset="0"/>
                <a:cs typeface="Arial" panose="020B0604020202020204" pitchFamily="34" charset="0"/>
              </a:rPr>
              <a:t>.</a:t>
            </a:r>
            <a:endParaRPr lang="en-US" sz="1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4" name="Rectangle 23">
            <a:extLst>
              <a:ext uri="{FF2B5EF4-FFF2-40B4-BE49-F238E27FC236}">
                <a16:creationId xmlns:a16="http://schemas.microsoft.com/office/drawing/2014/main" id="{096ED41A-B3DE-45D7-B063-6F4897FF1FF1}"/>
              </a:ext>
            </a:extLst>
          </p:cNvPr>
          <p:cNvSpPr/>
          <p:nvPr/>
        </p:nvSpPr>
        <p:spPr>
          <a:xfrm>
            <a:off x="184126" y="3319946"/>
            <a:ext cx="3131684" cy="1200329"/>
          </a:xfrm>
          <a:prstGeom prst="rect">
            <a:avLst/>
          </a:prstGeom>
        </p:spPr>
        <p:txBody>
          <a:bodyPr wrap="square">
            <a:spAutoFit/>
          </a:bodyPr>
          <a:lstStyle/>
          <a:p>
            <a:pPr algn="just">
              <a:spcBef>
                <a:spcPts val="450"/>
              </a:spcBef>
              <a:spcAft>
                <a:spcPts val="375"/>
              </a:spcAft>
            </a:pPr>
            <a:r>
              <a:rPr lang="vi-VN" sz="1200" dirty="0">
                <a:solidFill>
                  <a:schemeClr val="bg1"/>
                </a:solidFill>
                <a:latin typeface="Arial" panose="020B0604020202020204" pitchFamily="34" charset="0"/>
                <a:cs typeface="Arial" panose="020B0604020202020204" pitchFamily="34" charset="0"/>
              </a:rPr>
              <a:t>Tỉ lệ này cho thấy có một khoảng cách khá lớn giữa sự hài lòng và không hài lòng từ phía khách hàng, điều này đặt ra một thách thức lớn cho hãng hàng không trong việc cải thiện chất lượng dịch vụ và đáp ứng mong đợi của khách hàng.</a:t>
            </a:r>
          </a:p>
        </p:txBody>
      </p:sp>
      <p:sp>
        <p:nvSpPr>
          <p:cNvPr id="26" name="Subtitle 2">
            <a:extLst>
              <a:ext uri="{FF2B5EF4-FFF2-40B4-BE49-F238E27FC236}">
                <a16:creationId xmlns:a16="http://schemas.microsoft.com/office/drawing/2014/main" id="{AF33FD25-75AD-48C5-9242-9E0D472EFACC}"/>
              </a:ext>
            </a:extLst>
          </p:cNvPr>
          <p:cNvSpPr txBox="1">
            <a:spLocks/>
          </p:cNvSpPr>
          <p:nvPr/>
        </p:nvSpPr>
        <p:spPr>
          <a:xfrm>
            <a:off x="725773" y="2138192"/>
            <a:ext cx="1766741" cy="26071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100" dirty="0" err="1">
                <a:solidFill>
                  <a:srgbClr val="CD436D"/>
                </a:solidFill>
                <a:latin typeface="Roboto Medium" panose="02000000000000000000" pitchFamily="2" charset="0"/>
                <a:ea typeface="Roboto Medium" panose="02000000000000000000" pitchFamily="2" charset="0"/>
              </a:rPr>
              <a:t>Nhận</a:t>
            </a:r>
            <a:r>
              <a:rPr lang="en-US" sz="2100" dirty="0">
                <a:solidFill>
                  <a:srgbClr val="CD436D"/>
                </a:solidFill>
                <a:latin typeface="Roboto Medium" panose="02000000000000000000" pitchFamily="2" charset="0"/>
                <a:ea typeface="Roboto Medium" panose="02000000000000000000" pitchFamily="2" charset="0"/>
              </a:rPr>
              <a:t> </a:t>
            </a:r>
            <a:r>
              <a:rPr lang="en-US" sz="2100" dirty="0" err="1">
                <a:solidFill>
                  <a:srgbClr val="CD436D"/>
                </a:solidFill>
                <a:latin typeface="Roboto Medium" panose="02000000000000000000" pitchFamily="2" charset="0"/>
                <a:ea typeface="Roboto Medium" panose="02000000000000000000" pitchFamily="2" charset="0"/>
              </a:rPr>
              <a:t>xét</a:t>
            </a:r>
            <a:endParaRPr lang="en-US" sz="2100" dirty="0">
              <a:solidFill>
                <a:srgbClr val="CD436D"/>
              </a:solidFill>
              <a:latin typeface="Roboto Medium" panose="02000000000000000000" pitchFamily="2" charset="0"/>
              <a:ea typeface="Roboto Medium" panose="02000000000000000000" pitchFamily="2" charset="0"/>
            </a:endParaRPr>
          </a:p>
        </p:txBody>
      </p:sp>
      <p:sp>
        <p:nvSpPr>
          <p:cNvPr id="28" name="Rectangle 27">
            <a:extLst>
              <a:ext uri="{FF2B5EF4-FFF2-40B4-BE49-F238E27FC236}">
                <a16:creationId xmlns:a16="http://schemas.microsoft.com/office/drawing/2014/main" id="{5A238459-7519-4CE2-AD88-C67930EC6C56}"/>
              </a:ext>
            </a:extLst>
          </p:cNvPr>
          <p:cNvSpPr/>
          <p:nvPr/>
        </p:nvSpPr>
        <p:spPr>
          <a:xfrm>
            <a:off x="4319672" y="4198894"/>
            <a:ext cx="3964679"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Subtitle 2">
            <a:extLst>
              <a:ext uri="{FF2B5EF4-FFF2-40B4-BE49-F238E27FC236}">
                <a16:creationId xmlns:a16="http://schemas.microsoft.com/office/drawing/2014/main" id="{DE09397C-A60C-4C29-9298-3C78F57BCACE}"/>
              </a:ext>
            </a:extLst>
          </p:cNvPr>
          <p:cNvSpPr txBox="1">
            <a:spLocks/>
          </p:cNvSpPr>
          <p:nvPr/>
        </p:nvSpPr>
        <p:spPr>
          <a:xfrm>
            <a:off x="4319672" y="4313721"/>
            <a:ext cx="3964679"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b="1" dirty="0" err="1">
                <a:solidFill>
                  <a:schemeClr val="bg1"/>
                </a:solidFill>
                <a:latin typeface="Roboto Medium" panose="02000000000000000000" pitchFamily="2" charset="0"/>
                <a:ea typeface="Roboto Medium" panose="02000000000000000000" pitchFamily="2" charset="0"/>
              </a:rPr>
              <a:t>Biểu</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đồ</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đánh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giá</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sự</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lòng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của</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khách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hàng</a:t>
            </a:r>
            <a:endParaRPr lang="en-US" sz="1500" b="1" dirty="0">
              <a:solidFill>
                <a:schemeClr val="bg1"/>
              </a:solidFill>
              <a:latin typeface="Roboto Medium" panose="02000000000000000000" pitchFamily="2" charset="0"/>
              <a:ea typeface="Roboto Medium" panose="02000000000000000000" pitchFamily="2" charset="0"/>
            </a:endParaRPr>
          </a:p>
        </p:txBody>
      </p:sp>
      <p:pic>
        <p:nvPicPr>
          <p:cNvPr id="1030" name="Picture 6">
            <a:extLst>
              <a:ext uri="{FF2B5EF4-FFF2-40B4-BE49-F238E27FC236}">
                <a16:creationId xmlns:a16="http://schemas.microsoft.com/office/drawing/2014/main" id="{8E5EB3F5-7A1A-484D-B2EE-FB7D42A27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140" y="565952"/>
            <a:ext cx="5382943" cy="3481728"/>
          </a:xfrm>
          <a:prstGeom prst="rect">
            <a:avLst/>
          </a:prstGeom>
          <a:noFill/>
          <a:extLst>
            <a:ext uri="{909E8E84-426E-40DD-AFC4-6F175D3DCCD1}">
              <a14:hiddenFill xmlns:a14="http://schemas.microsoft.com/office/drawing/2010/main">
                <a:solidFill>
                  <a:srgbClr val="FFFFFF"/>
                </a:solidFill>
              </a14:hiddenFill>
            </a:ext>
          </a:extLst>
        </p:spPr>
      </p:pic>
      <p:sp>
        <p:nvSpPr>
          <p:cNvPr id="33" name="Right Triangle 32">
            <a:extLst>
              <a:ext uri="{FF2B5EF4-FFF2-40B4-BE49-F238E27FC236}">
                <a16:creationId xmlns:a16="http://schemas.microsoft.com/office/drawing/2014/main" id="{00994FDC-72F3-4525-B7C9-78EBCB8ED6DB}"/>
              </a:ext>
            </a:extLst>
          </p:cNvPr>
          <p:cNvSpPr/>
          <p:nvPr/>
        </p:nvSpPr>
        <p:spPr>
          <a:xfrm rot="10800000">
            <a:off x="8459950" y="565952"/>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ight Triangle 7">
            <a:extLst>
              <a:ext uri="{FF2B5EF4-FFF2-40B4-BE49-F238E27FC236}">
                <a16:creationId xmlns:a16="http://schemas.microsoft.com/office/drawing/2014/main" id="{4EE5F8B0-2347-4D34-B980-9B4C14C3A74B}"/>
              </a:ext>
            </a:extLst>
          </p:cNvPr>
          <p:cNvSpPr/>
          <p:nvPr/>
        </p:nvSpPr>
        <p:spPr>
          <a:xfrm>
            <a:off x="3582139" y="3509455"/>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193216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4EE5F8B0-2347-4D34-B980-9B4C14C3A74B}"/>
              </a:ext>
            </a:extLst>
          </p:cNvPr>
          <p:cNvSpPr/>
          <p:nvPr/>
        </p:nvSpPr>
        <p:spPr>
          <a:xfrm>
            <a:off x="0" y="4568962"/>
            <a:ext cx="529823" cy="574538"/>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Right Triangle 32">
            <a:extLst>
              <a:ext uri="{FF2B5EF4-FFF2-40B4-BE49-F238E27FC236}">
                <a16:creationId xmlns:a16="http://schemas.microsoft.com/office/drawing/2014/main" id="{00994FDC-72F3-4525-B7C9-78EBCB8ED6DB}"/>
              </a:ext>
            </a:extLst>
          </p:cNvPr>
          <p:cNvSpPr/>
          <p:nvPr/>
        </p:nvSpPr>
        <p:spPr>
          <a:xfrm rot="10800000">
            <a:off x="8614177" y="-3975"/>
            <a:ext cx="529823" cy="574538"/>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50" name="Picture 2">
            <a:extLst>
              <a:ext uri="{FF2B5EF4-FFF2-40B4-BE49-F238E27FC236}">
                <a16:creationId xmlns:a16="http://schemas.microsoft.com/office/drawing/2014/main" id="{04C6FC04-41A4-40EC-87F6-B655ED0B2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63" y="644662"/>
            <a:ext cx="6414586" cy="337778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C1A7ED6-86FB-41A3-940F-7CCC928C2E35}"/>
              </a:ext>
            </a:extLst>
          </p:cNvPr>
          <p:cNvSpPr/>
          <p:nvPr/>
        </p:nvSpPr>
        <p:spPr>
          <a:xfrm>
            <a:off x="828311" y="4160528"/>
            <a:ext cx="5013688"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CCB71D1C-9E9C-4693-91CC-CE001A412306}"/>
              </a:ext>
            </a:extLst>
          </p:cNvPr>
          <p:cNvSpPr txBox="1">
            <a:spLocks/>
          </p:cNvSpPr>
          <p:nvPr/>
        </p:nvSpPr>
        <p:spPr>
          <a:xfrm>
            <a:off x="828310" y="4275355"/>
            <a:ext cx="5013689"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b="1" dirty="0" err="1">
                <a:solidFill>
                  <a:schemeClr val="bg1"/>
                </a:solidFill>
                <a:latin typeface="Roboto Medium" panose="02000000000000000000" pitchFamily="2" charset="0"/>
                <a:ea typeface="Roboto Medium" panose="02000000000000000000" pitchFamily="2" charset="0"/>
              </a:rPr>
              <a:t>Biểu</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đồ</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đánh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giá</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sự</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lòng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của</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khách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theo</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giới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tính</a:t>
            </a:r>
            <a:endParaRPr lang="en-US" sz="1500" b="1" dirty="0">
              <a:solidFill>
                <a:schemeClr val="bg1"/>
              </a:solidFill>
              <a:latin typeface="Roboto Medium" panose="02000000000000000000" pitchFamily="2" charset="0"/>
              <a:ea typeface="Roboto Medium" panose="02000000000000000000" pitchFamily="2" charset="0"/>
            </a:endParaRPr>
          </a:p>
        </p:txBody>
      </p:sp>
      <p:sp>
        <p:nvSpPr>
          <p:cNvPr id="17" name="Subtitle 2">
            <a:extLst>
              <a:ext uri="{FF2B5EF4-FFF2-40B4-BE49-F238E27FC236}">
                <a16:creationId xmlns:a16="http://schemas.microsoft.com/office/drawing/2014/main" id="{9BA4A08E-7F04-4DC0-B1C7-59D81D7842B6}"/>
              </a:ext>
            </a:extLst>
          </p:cNvPr>
          <p:cNvSpPr txBox="1">
            <a:spLocks/>
          </p:cNvSpPr>
          <p:nvPr/>
        </p:nvSpPr>
        <p:spPr>
          <a:xfrm>
            <a:off x="6930354" y="673377"/>
            <a:ext cx="1766741" cy="26071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100" dirty="0" err="1">
                <a:solidFill>
                  <a:srgbClr val="CD436D"/>
                </a:solidFill>
                <a:latin typeface="Roboto Medium" panose="02000000000000000000" pitchFamily="2" charset="0"/>
                <a:ea typeface="Roboto Medium" panose="02000000000000000000" pitchFamily="2" charset="0"/>
              </a:rPr>
              <a:t>Nhận</a:t>
            </a:r>
            <a:r>
              <a:rPr lang="en-US" sz="2100" dirty="0">
                <a:solidFill>
                  <a:srgbClr val="CD436D"/>
                </a:solidFill>
                <a:latin typeface="Roboto Medium" panose="02000000000000000000" pitchFamily="2" charset="0"/>
                <a:ea typeface="Roboto Medium" panose="02000000000000000000" pitchFamily="2" charset="0"/>
              </a:rPr>
              <a:t> </a:t>
            </a:r>
            <a:r>
              <a:rPr lang="en-US" sz="2100" dirty="0" err="1">
                <a:solidFill>
                  <a:srgbClr val="CD436D"/>
                </a:solidFill>
                <a:latin typeface="Roboto Medium" panose="02000000000000000000" pitchFamily="2" charset="0"/>
                <a:ea typeface="Roboto Medium" panose="02000000000000000000" pitchFamily="2" charset="0"/>
              </a:rPr>
              <a:t>xét</a:t>
            </a:r>
            <a:endParaRPr lang="en-US" sz="2100" dirty="0">
              <a:solidFill>
                <a:srgbClr val="CD436D"/>
              </a:solidFill>
              <a:latin typeface="Roboto Medium" panose="02000000000000000000" pitchFamily="2" charset="0"/>
              <a:ea typeface="Roboto Medium" panose="02000000000000000000" pitchFamily="2" charset="0"/>
            </a:endParaRPr>
          </a:p>
        </p:txBody>
      </p:sp>
      <p:sp>
        <p:nvSpPr>
          <p:cNvPr id="19" name="Rectangle 18">
            <a:extLst>
              <a:ext uri="{FF2B5EF4-FFF2-40B4-BE49-F238E27FC236}">
                <a16:creationId xmlns:a16="http://schemas.microsoft.com/office/drawing/2014/main" id="{10C90D59-ADD1-400F-ABDD-E9D625A1DF87}"/>
              </a:ext>
            </a:extLst>
          </p:cNvPr>
          <p:cNvSpPr/>
          <p:nvPr/>
        </p:nvSpPr>
        <p:spPr>
          <a:xfrm>
            <a:off x="6701753" y="1123460"/>
            <a:ext cx="2343792" cy="1658980"/>
          </a:xfrm>
          <a:prstGeom prst="rect">
            <a:avLst/>
          </a:prstGeom>
        </p:spPr>
        <p:txBody>
          <a:bodyPr wrap="square">
            <a:spAutoFit/>
          </a:bodyPr>
          <a:lstStyle/>
          <a:p>
            <a:pPr algn="just">
              <a:lnSpc>
                <a:spcPct val="107000"/>
              </a:lnSpc>
              <a:spcAft>
                <a:spcPts val="600"/>
              </a:spcAft>
            </a:pPr>
            <a:r>
              <a:rPr lang="vi-VN" sz="1200" dirty="0">
                <a:solidFill>
                  <a:schemeClr val="bg1"/>
                </a:solidFill>
                <a:latin typeface="Arial" panose="020B0604020202020204" pitchFamily="34" charset="0"/>
                <a:cs typeface="Arial" panose="020B0604020202020204" pitchFamily="34" charset="0"/>
              </a:rPr>
              <a:t>Về mặt giới tính, tỷ lệ phản hồi không hài lòng giữa nam và nữ gần như tương đương, với nam hơi cao hơn một chút (29% so với 27,6%). Đối với tỷ lệ hài lòng, cả nam và nữ đều có tỷ lệ gần như ngang nhau (21,8% nam so với 21,7% nữ).</a:t>
            </a:r>
            <a:endParaRPr lang="en-US" sz="1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0F129E36-B419-4AFF-99BE-1E4A87F89F11}"/>
              </a:ext>
            </a:extLst>
          </p:cNvPr>
          <p:cNvSpPr/>
          <p:nvPr/>
        </p:nvSpPr>
        <p:spPr>
          <a:xfrm>
            <a:off x="6701753" y="2896784"/>
            <a:ext cx="2343792" cy="1263744"/>
          </a:xfrm>
          <a:prstGeom prst="rect">
            <a:avLst/>
          </a:prstGeom>
        </p:spPr>
        <p:txBody>
          <a:bodyPr wrap="square">
            <a:spAutoFit/>
          </a:bodyPr>
          <a:lstStyle/>
          <a:p>
            <a:pPr algn="just">
              <a:lnSpc>
                <a:spcPct val="107000"/>
              </a:lnSpc>
              <a:spcAft>
                <a:spcPts val="600"/>
              </a:spcAft>
            </a:pPr>
            <a:r>
              <a:rPr lang="en-US" sz="1200" dirty="0" err="1">
                <a:solidFill>
                  <a:schemeClr val="bg1"/>
                </a:solidFill>
                <a:latin typeface="Arial" panose="020B0604020202020204" pitchFamily="34" charset="0"/>
                <a:cs typeface="Arial" panose="020B0604020202020204" pitchFamily="34" charset="0"/>
              </a:rPr>
              <a:t>Điều</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này</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cho</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thấy</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sự</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không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hài</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lòng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hoặc</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hài</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lòng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không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phụ</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thuộc</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vào</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giới</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tính</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và</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hãng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nên</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tập</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trung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vào</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việc</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cải</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thiện</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dịch</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vụ</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một</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cách</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toàn</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diện</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không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phân</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biệt</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giới</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tính</a:t>
            </a:r>
            <a:r>
              <a:rPr lang="en-US" sz="1200" dirty="0">
                <a:solidFill>
                  <a:schemeClr val="bg1"/>
                </a:solidFill>
                <a:latin typeface="Arial" panose="020B0604020202020204" pitchFamily="34" charset="0"/>
                <a:cs typeface="Arial" panose="020B0604020202020204" pitchFamily="34" charset="0"/>
              </a:rPr>
              <a:t>.</a:t>
            </a:r>
            <a:endParaRPr lang="en-US" sz="1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08055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1700BAF-AB54-4AA0-AAE0-2BFDDFCB99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74"/>
          <a:stretch/>
        </p:blipFill>
        <p:spPr bwMode="auto">
          <a:xfrm>
            <a:off x="3358405" y="265763"/>
            <a:ext cx="5638800" cy="3820235"/>
          </a:xfrm>
          <a:prstGeom prst="rect">
            <a:avLst/>
          </a:prstGeom>
          <a:noFill/>
          <a:extLst>
            <a:ext uri="{909E8E84-426E-40DD-AFC4-6F175D3DCCD1}">
              <a14:hiddenFill xmlns:a14="http://schemas.microsoft.com/office/drawing/2010/main">
                <a:solidFill>
                  <a:srgbClr val="FFFFFF"/>
                </a:solidFill>
              </a14:hiddenFill>
            </a:ext>
          </a:extLst>
        </p:spPr>
      </p:pic>
      <p:sp>
        <p:nvSpPr>
          <p:cNvPr id="33" name="Right Triangle 32">
            <a:extLst>
              <a:ext uri="{FF2B5EF4-FFF2-40B4-BE49-F238E27FC236}">
                <a16:creationId xmlns:a16="http://schemas.microsoft.com/office/drawing/2014/main" id="{00994FDC-72F3-4525-B7C9-78EBCB8ED6DB}"/>
              </a:ext>
            </a:extLst>
          </p:cNvPr>
          <p:cNvSpPr/>
          <p:nvPr/>
        </p:nvSpPr>
        <p:spPr>
          <a:xfrm rot="10800000">
            <a:off x="8467382" y="265763"/>
            <a:ext cx="529823" cy="574538"/>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ight Triangle 7">
            <a:extLst>
              <a:ext uri="{FF2B5EF4-FFF2-40B4-BE49-F238E27FC236}">
                <a16:creationId xmlns:a16="http://schemas.microsoft.com/office/drawing/2014/main" id="{4EE5F8B0-2347-4D34-B980-9B4C14C3A74B}"/>
              </a:ext>
            </a:extLst>
          </p:cNvPr>
          <p:cNvSpPr/>
          <p:nvPr/>
        </p:nvSpPr>
        <p:spPr>
          <a:xfrm>
            <a:off x="3358405" y="3511460"/>
            <a:ext cx="529823" cy="574538"/>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C57AB9C2-5490-42C5-B8CB-112C03F343CD}"/>
              </a:ext>
            </a:extLst>
          </p:cNvPr>
          <p:cNvSpPr/>
          <p:nvPr/>
        </p:nvSpPr>
        <p:spPr>
          <a:xfrm>
            <a:off x="3781968" y="4225842"/>
            <a:ext cx="4941118"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 name="Subtitle 2">
            <a:extLst>
              <a:ext uri="{FF2B5EF4-FFF2-40B4-BE49-F238E27FC236}">
                <a16:creationId xmlns:a16="http://schemas.microsoft.com/office/drawing/2014/main" id="{C658771A-25F4-47AE-94DC-13CC0E573395}"/>
              </a:ext>
            </a:extLst>
          </p:cNvPr>
          <p:cNvSpPr txBox="1">
            <a:spLocks/>
          </p:cNvSpPr>
          <p:nvPr/>
        </p:nvSpPr>
        <p:spPr>
          <a:xfrm>
            <a:off x="3781967" y="4340669"/>
            <a:ext cx="4941119"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b="1" dirty="0" err="1">
                <a:solidFill>
                  <a:schemeClr val="bg1"/>
                </a:solidFill>
                <a:latin typeface="Roboto Medium" panose="02000000000000000000" pitchFamily="2" charset="0"/>
                <a:ea typeface="Roboto Medium" panose="02000000000000000000" pitchFamily="2" charset="0"/>
              </a:rPr>
              <a:t>Biểu</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đồ</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đánh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giá</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sự</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lòng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của</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khách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theo</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độ</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tuổi</a:t>
            </a:r>
            <a:endParaRPr lang="en-US" sz="1500" b="1" dirty="0">
              <a:solidFill>
                <a:schemeClr val="bg1"/>
              </a:solidFill>
              <a:latin typeface="Roboto Medium" panose="02000000000000000000" pitchFamily="2" charset="0"/>
              <a:ea typeface="Roboto Medium" panose="02000000000000000000" pitchFamily="2" charset="0"/>
            </a:endParaRPr>
          </a:p>
        </p:txBody>
      </p:sp>
      <p:sp>
        <p:nvSpPr>
          <p:cNvPr id="32" name="Subtitle 2">
            <a:extLst>
              <a:ext uri="{FF2B5EF4-FFF2-40B4-BE49-F238E27FC236}">
                <a16:creationId xmlns:a16="http://schemas.microsoft.com/office/drawing/2014/main" id="{160A6378-2677-4A16-9ADA-0CD6E1854D0A}"/>
              </a:ext>
            </a:extLst>
          </p:cNvPr>
          <p:cNvSpPr txBox="1">
            <a:spLocks/>
          </p:cNvSpPr>
          <p:nvPr/>
        </p:nvSpPr>
        <p:spPr>
          <a:xfrm>
            <a:off x="709439" y="310471"/>
            <a:ext cx="1766741" cy="26071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100" dirty="0" err="1">
                <a:solidFill>
                  <a:srgbClr val="CD436D"/>
                </a:solidFill>
                <a:latin typeface="Roboto Medium" panose="02000000000000000000" pitchFamily="2" charset="0"/>
                <a:ea typeface="Roboto Medium" panose="02000000000000000000" pitchFamily="2" charset="0"/>
              </a:rPr>
              <a:t>Nhận</a:t>
            </a:r>
            <a:r>
              <a:rPr lang="en-US" sz="2100" dirty="0">
                <a:solidFill>
                  <a:srgbClr val="CD436D"/>
                </a:solidFill>
                <a:latin typeface="Roboto Medium" panose="02000000000000000000" pitchFamily="2" charset="0"/>
                <a:ea typeface="Roboto Medium" panose="02000000000000000000" pitchFamily="2" charset="0"/>
              </a:rPr>
              <a:t> </a:t>
            </a:r>
            <a:r>
              <a:rPr lang="en-US" sz="2100" dirty="0" err="1">
                <a:solidFill>
                  <a:srgbClr val="CD436D"/>
                </a:solidFill>
                <a:latin typeface="Roboto Medium" panose="02000000000000000000" pitchFamily="2" charset="0"/>
                <a:ea typeface="Roboto Medium" panose="02000000000000000000" pitchFamily="2" charset="0"/>
              </a:rPr>
              <a:t>xét</a:t>
            </a:r>
            <a:endParaRPr lang="en-US" sz="2100" dirty="0">
              <a:solidFill>
                <a:srgbClr val="CD436D"/>
              </a:solidFill>
              <a:latin typeface="Roboto Medium" panose="02000000000000000000" pitchFamily="2" charset="0"/>
              <a:ea typeface="Roboto Medium" panose="02000000000000000000" pitchFamily="2" charset="0"/>
            </a:endParaRPr>
          </a:p>
        </p:txBody>
      </p:sp>
      <p:sp>
        <p:nvSpPr>
          <p:cNvPr id="34" name="Rectangle 33">
            <a:extLst>
              <a:ext uri="{FF2B5EF4-FFF2-40B4-BE49-F238E27FC236}">
                <a16:creationId xmlns:a16="http://schemas.microsoft.com/office/drawing/2014/main" id="{30959C02-B318-4A1F-BD7E-D7DF5B5D74B5}"/>
              </a:ext>
            </a:extLst>
          </p:cNvPr>
          <p:cNvSpPr/>
          <p:nvPr/>
        </p:nvSpPr>
        <p:spPr>
          <a:xfrm>
            <a:off x="239027" y="750208"/>
            <a:ext cx="2879855" cy="1569660"/>
          </a:xfrm>
          <a:prstGeom prst="rect">
            <a:avLst/>
          </a:prstGeom>
        </p:spPr>
        <p:txBody>
          <a:bodyPr wrap="square">
            <a:spAutoFit/>
          </a:bodyPr>
          <a:lstStyle/>
          <a:p>
            <a:pPr algn="just" rtl="0">
              <a:spcBef>
                <a:spcPts val="0"/>
              </a:spcBef>
              <a:spcAft>
                <a:spcPts val="0"/>
              </a:spcAft>
            </a:pPr>
            <a:r>
              <a:rPr lang="vi-VN" sz="1200" b="0" i="0" u="none" strike="noStrike" dirty="0">
                <a:solidFill>
                  <a:schemeClr val="bg1"/>
                </a:solidFill>
                <a:effectLst/>
                <a:latin typeface="Arial" panose="020B0604020202020204" pitchFamily="34" charset="0"/>
                <a:cs typeface="Arial" panose="020B0604020202020204" pitchFamily="34" charset="0"/>
              </a:rPr>
              <a:t>Đối với nhóm khách hàng ở độ tuổi 20-30 và 30-40, tỷ lệ phản hồi không hài lòng đều cao</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vi-VN" sz="1200" b="0" i="0" u="none" strike="noStrike" dirty="0">
                <a:solidFill>
                  <a:schemeClr val="bg1"/>
                </a:solidFill>
                <a:effectLst/>
                <a:latin typeface="Arial" panose="020B0604020202020204" pitchFamily="34" charset="0"/>
                <a:cs typeface="Arial" panose="020B0604020202020204" pitchFamily="34" charset="0"/>
              </a:rPr>
              <a:t>Độ tuổi 40</a:t>
            </a:r>
            <a:r>
              <a:rPr lang="en-US" sz="1200" dirty="0">
                <a:solidFill>
                  <a:schemeClr val="bg1"/>
                </a:solidFill>
                <a:latin typeface="Arial" panose="020B0604020202020204" pitchFamily="34" charset="0"/>
                <a:cs typeface="Arial" panose="020B0604020202020204" pitchFamily="34" charset="0"/>
              </a:rPr>
              <a:t>-</a:t>
            </a:r>
            <a:r>
              <a:rPr lang="vi-VN" sz="1200" b="0" i="0" u="none" strike="noStrike" dirty="0">
                <a:solidFill>
                  <a:schemeClr val="bg1"/>
                </a:solidFill>
                <a:effectLst/>
                <a:latin typeface="Arial" panose="020B0604020202020204" pitchFamily="34" charset="0"/>
                <a:cs typeface="Arial" panose="020B0604020202020204" pitchFamily="34" charset="0"/>
              </a:rPr>
              <a:t>50 cũng có tỷ lệ phản hồi tiêu cực khá cao.</a:t>
            </a:r>
            <a:r>
              <a:rPr lang="en-US" sz="1200" dirty="0">
                <a:solidFill>
                  <a:schemeClr val="bg1"/>
                </a:solidFill>
                <a:latin typeface="Arial" panose="020B0604020202020204" pitchFamily="34" charset="0"/>
                <a:cs typeface="Arial" panose="020B0604020202020204" pitchFamily="34" charset="0"/>
              </a:rPr>
              <a:t> K</a:t>
            </a:r>
            <a:r>
              <a:rPr lang="vi-VN" sz="1200" b="0" i="0" u="none" strike="noStrike" dirty="0">
                <a:solidFill>
                  <a:schemeClr val="bg1"/>
                </a:solidFill>
                <a:effectLst/>
                <a:latin typeface="Arial" panose="020B0604020202020204" pitchFamily="34" charset="0"/>
                <a:cs typeface="Arial" panose="020B0604020202020204" pitchFamily="34" charset="0"/>
              </a:rPr>
              <a:t>hi nhìn vào nhóm khách hàng ở độ tuổi 40-60, họ có tỷ lệ phản hồi hài lòng cao, cho thấy rằng dịch vụ của hãng đã đáp ứng được mong đợi của họ.</a:t>
            </a:r>
            <a:endParaRPr lang="vi-VN" sz="1200" b="0" dirty="0">
              <a:solidFill>
                <a:schemeClr val="bg1"/>
              </a:solidFill>
              <a:effectLst/>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FE8AB4BE-3BA0-403E-976D-0BECEEC5370D}"/>
              </a:ext>
            </a:extLst>
          </p:cNvPr>
          <p:cNvSpPr/>
          <p:nvPr/>
        </p:nvSpPr>
        <p:spPr>
          <a:xfrm>
            <a:off x="239026" y="2455744"/>
            <a:ext cx="2879855" cy="2308324"/>
          </a:xfrm>
          <a:prstGeom prst="rect">
            <a:avLst/>
          </a:prstGeom>
        </p:spPr>
        <p:txBody>
          <a:bodyPr wrap="square">
            <a:spAutoFit/>
          </a:bodyPr>
          <a:lstStyle/>
          <a:p>
            <a:pPr algn="just" rtl="0">
              <a:spcBef>
                <a:spcPts val="0"/>
              </a:spcBef>
              <a:spcAft>
                <a:spcPts val="0"/>
              </a:spcAft>
            </a:pPr>
            <a:r>
              <a:rPr lang="en-US" sz="1200" b="0" i="0" u="none" strike="noStrike" dirty="0" err="1">
                <a:solidFill>
                  <a:schemeClr val="bg1"/>
                </a:solidFill>
                <a:effectLst/>
                <a:latin typeface="Arial" panose="020B0604020202020204" pitchFamily="34" charset="0"/>
                <a:cs typeface="Arial" panose="020B0604020202020204" pitchFamily="34" charset="0"/>
              </a:rPr>
              <a:t>Cần</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vi-VN" sz="1200" b="0" i="0" u="none" strike="noStrike" dirty="0">
                <a:solidFill>
                  <a:schemeClr val="bg1"/>
                </a:solidFill>
                <a:effectLst/>
                <a:latin typeface="Arial" panose="020B0604020202020204" pitchFamily="34" charset="0"/>
                <a:cs typeface="Arial" panose="020B0604020202020204" pitchFamily="34" charset="0"/>
              </a:rPr>
              <a:t>phải tập trung vào việc cải thiện trải nghiệm cho nhóm khách hàng ở độ tuổi 20-40. Điều này có thể bao gồm việc tối ưu hóa quy trình đặt vé, cải thiện dịch vụ tiếp viên và đảm bảo an toàn và thoải mái cho hành khách. Đồng thời, hãng cũng nên tiếp tục duy trì và nâng cao chất lượng dịch vụ để duy trì sự hài lòng của nhóm khách hàng ở độ tuổi 40-60, bằng cách cung cấp các dịch vụ và trải nghiệm phù hợp với đặc điểm và nhu cầu của họ.</a:t>
            </a:r>
            <a:endParaRPr lang="vi-VN" sz="1200" b="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766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04D891D-AA8B-4D81-9372-9E99A0EF1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611" y="404037"/>
            <a:ext cx="4654259" cy="3888858"/>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Triangle 12">
            <a:extLst>
              <a:ext uri="{FF2B5EF4-FFF2-40B4-BE49-F238E27FC236}">
                <a16:creationId xmlns:a16="http://schemas.microsoft.com/office/drawing/2014/main" id="{CE6C5E97-E9A0-4A31-BE4F-681551D3FF1C}"/>
              </a:ext>
            </a:extLst>
          </p:cNvPr>
          <p:cNvSpPr/>
          <p:nvPr/>
        </p:nvSpPr>
        <p:spPr>
          <a:xfrm>
            <a:off x="0" y="4568962"/>
            <a:ext cx="529823" cy="574538"/>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a:extLst>
              <a:ext uri="{FF2B5EF4-FFF2-40B4-BE49-F238E27FC236}">
                <a16:creationId xmlns:a16="http://schemas.microsoft.com/office/drawing/2014/main" id="{D2B436EF-4203-4513-AA1A-07097D2601B8}"/>
              </a:ext>
            </a:extLst>
          </p:cNvPr>
          <p:cNvSpPr/>
          <p:nvPr/>
        </p:nvSpPr>
        <p:spPr>
          <a:xfrm rot="10800000">
            <a:off x="8614177" y="0"/>
            <a:ext cx="529823" cy="574538"/>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A7FFFDA7-1402-4A63-92CC-A2F460EC2675}"/>
              </a:ext>
            </a:extLst>
          </p:cNvPr>
          <p:cNvSpPr/>
          <p:nvPr/>
        </p:nvSpPr>
        <p:spPr>
          <a:xfrm>
            <a:off x="4329576" y="4392378"/>
            <a:ext cx="4341308"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0B8B5916-E818-4559-8018-07A6087F2919}"/>
              </a:ext>
            </a:extLst>
          </p:cNvPr>
          <p:cNvSpPr txBox="1">
            <a:spLocks/>
          </p:cNvSpPr>
          <p:nvPr/>
        </p:nvSpPr>
        <p:spPr>
          <a:xfrm>
            <a:off x="4329576" y="4507205"/>
            <a:ext cx="4341308"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b="1" dirty="0" err="1">
                <a:solidFill>
                  <a:schemeClr val="bg1"/>
                </a:solidFill>
                <a:latin typeface="Roboto Medium" panose="02000000000000000000" pitchFamily="2" charset="0"/>
                <a:ea typeface="Roboto Medium" panose="02000000000000000000" pitchFamily="2" charset="0"/>
              </a:rPr>
              <a:t>Biểu</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đồ</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đánh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giá</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sự</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lòng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theo</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loại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khách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hàng</a:t>
            </a:r>
            <a:endParaRPr lang="en-US" sz="1500" b="1" dirty="0">
              <a:solidFill>
                <a:schemeClr val="bg1"/>
              </a:solidFill>
              <a:latin typeface="Roboto Medium" panose="02000000000000000000" pitchFamily="2" charset="0"/>
              <a:ea typeface="Roboto Medium" panose="02000000000000000000" pitchFamily="2" charset="0"/>
            </a:endParaRPr>
          </a:p>
        </p:txBody>
      </p:sp>
      <p:sp>
        <p:nvSpPr>
          <p:cNvPr id="17" name="Subtitle 2">
            <a:extLst>
              <a:ext uri="{FF2B5EF4-FFF2-40B4-BE49-F238E27FC236}">
                <a16:creationId xmlns:a16="http://schemas.microsoft.com/office/drawing/2014/main" id="{69BE43A2-B86E-4F66-849A-77B994C568FD}"/>
              </a:ext>
            </a:extLst>
          </p:cNvPr>
          <p:cNvSpPr txBox="1">
            <a:spLocks/>
          </p:cNvSpPr>
          <p:nvPr/>
        </p:nvSpPr>
        <p:spPr>
          <a:xfrm>
            <a:off x="1122354" y="588555"/>
            <a:ext cx="1766741" cy="26071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100" dirty="0" err="1">
                <a:solidFill>
                  <a:srgbClr val="CD436D"/>
                </a:solidFill>
                <a:latin typeface="Roboto Medium" panose="02000000000000000000" pitchFamily="2" charset="0"/>
                <a:ea typeface="Roboto Medium" panose="02000000000000000000" pitchFamily="2" charset="0"/>
              </a:rPr>
              <a:t>Nhận</a:t>
            </a:r>
            <a:r>
              <a:rPr lang="en-US" sz="2100" dirty="0">
                <a:solidFill>
                  <a:srgbClr val="CD436D"/>
                </a:solidFill>
                <a:latin typeface="Roboto Medium" panose="02000000000000000000" pitchFamily="2" charset="0"/>
                <a:ea typeface="Roboto Medium" panose="02000000000000000000" pitchFamily="2" charset="0"/>
              </a:rPr>
              <a:t> </a:t>
            </a:r>
            <a:r>
              <a:rPr lang="en-US" sz="2100" dirty="0" err="1">
                <a:solidFill>
                  <a:srgbClr val="CD436D"/>
                </a:solidFill>
                <a:latin typeface="Roboto Medium" panose="02000000000000000000" pitchFamily="2" charset="0"/>
                <a:ea typeface="Roboto Medium" panose="02000000000000000000" pitchFamily="2" charset="0"/>
              </a:rPr>
              <a:t>xét</a:t>
            </a:r>
            <a:endParaRPr lang="en-US" sz="2100" dirty="0">
              <a:solidFill>
                <a:srgbClr val="CD436D"/>
              </a:solidFill>
              <a:latin typeface="Roboto Medium" panose="02000000000000000000" pitchFamily="2" charset="0"/>
              <a:ea typeface="Roboto Medium" panose="02000000000000000000" pitchFamily="2" charset="0"/>
            </a:endParaRPr>
          </a:p>
        </p:txBody>
      </p:sp>
      <p:sp>
        <p:nvSpPr>
          <p:cNvPr id="22" name="Rectangle 21">
            <a:extLst>
              <a:ext uri="{FF2B5EF4-FFF2-40B4-BE49-F238E27FC236}">
                <a16:creationId xmlns:a16="http://schemas.microsoft.com/office/drawing/2014/main" id="{5DC721D9-100D-4A68-8A43-05FC9520289D}"/>
              </a:ext>
            </a:extLst>
          </p:cNvPr>
          <p:cNvSpPr/>
          <p:nvPr/>
        </p:nvSpPr>
        <p:spPr>
          <a:xfrm>
            <a:off x="385131" y="1052052"/>
            <a:ext cx="3241191" cy="1015663"/>
          </a:xfrm>
          <a:prstGeom prst="rect">
            <a:avLst/>
          </a:prstGeom>
        </p:spPr>
        <p:txBody>
          <a:bodyPr wrap="square">
            <a:spAutoFit/>
          </a:bodyPr>
          <a:lstStyle/>
          <a:p>
            <a:pPr algn="just" rtl="0">
              <a:spcBef>
                <a:spcPts val="0"/>
              </a:spcBef>
              <a:spcAft>
                <a:spcPts val="0"/>
              </a:spcAft>
            </a:pPr>
            <a:r>
              <a:rPr lang="en-US" sz="1200" dirty="0" err="1">
                <a:solidFill>
                  <a:schemeClr val="bg1"/>
                </a:solidFill>
                <a:latin typeface="Arial" panose="020B0604020202020204" pitchFamily="34" charset="0"/>
                <a:cs typeface="Arial" panose="020B0604020202020204" pitchFamily="34" charset="0"/>
              </a:rPr>
              <a:t>K</a:t>
            </a:r>
            <a:r>
              <a:rPr lang="en-US" sz="1200" b="0" i="0" u="none" strike="noStrike" dirty="0" err="1">
                <a:solidFill>
                  <a:schemeClr val="bg1"/>
                </a:solidFill>
                <a:effectLst/>
                <a:latin typeface="Arial" panose="020B0604020202020204" pitchFamily="34" charset="0"/>
                <a:cs typeface="Arial" panose="020B0604020202020204" pitchFamily="34" charset="0"/>
              </a:rPr>
              <a:t>hách</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hàng</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đi</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lần</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đầu</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có</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tỷ</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lệ</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phản</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hồi</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không</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hài</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lòng</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là</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18,08k</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và</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tỷ</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lệ</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hài</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lòng</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là</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5,7k</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Trong</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khi</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đó</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khách</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hàng</a:t>
            </a:r>
            <a:r>
              <a:rPr lang="en-US" sz="1200" b="0" i="0" u="none" strike="noStrike" dirty="0">
                <a:solidFill>
                  <a:schemeClr val="bg1"/>
                </a:solidFill>
                <a:effectLst/>
                <a:latin typeface="Arial" panose="020B0604020202020204" pitchFamily="34" charset="0"/>
                <a:cs typeface="Arial" panose="020B0604020202020204" pitchFamily="34" charset="0"/>
              </a:rPr>
              <a:t> quay </a:t>
            </a:r>
            <a:r>
              <a:rPr lang="en-US" sz="1200" b="0" i="0" u="none" strike="noStrike" dirty="0" err="1">
                <a:solidFill>
                  <a:schemeClr val="bg1"/>
                </a:solidFill>
                <a:effectLst/>
                <a:latin typeface="Arial" panose="020B0604020202020204" pitchFamily="34" charset="0"/>
                <a:cs typeface="Arial" panose="020B0604020202020204" pitchFamily="34" charset="0"/>
              </a:rPr>
              <a:t>lại</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chiếm</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phần</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lớn</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với</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55,372k</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phản</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hồi</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không</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hài</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lòng</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và</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50,728k</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phản</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hồi</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hài</a:t>
            </a:r>
            <a:r>
              <a:rPr lang="en-US" sz="1200" b="0" i="0" u="none" strike="noStrike" dirty="0">
                <a:solidFill>
                  <a:schemeClr val="bg1"/>
                </a:solidFill>
                <a:effectLst/>
                <a:latin typeface="Arial" panose="020B0604020202020204" pitchFamily="34" charset="0"/>
                <a:cs typeface="Arial" panose="020B0604020202020204" pitchFamily="34" charset="0"/>
              </a:rPr>
              <a:t> </a:t>
            </a:r>
            <a:r>
              <a:rPr lang="en-US" sz="1200" b="0" i="0" u="none" strike="noStrike" dirty="0" err="1">
                <a:solidFill>
                  <a:schemeClr val="bg1"/>
                </a:solidFill>
                <a:effectLst/>
                <a:latin typeface="Arial" panose="020B0604020202020204" pitchFamily="34" charset="0"/>
                <a:cs typeface="Arial" panose="020B0604020202020204" pitchFamily="34" charset="0"/>
              </a:rPr>
              <a:t>lòng</a:t>
            </a:r>
            <a:r>
              <a:rPr lang="en-US" sz="1200" b="0" i="0" u="none" strike="noStrike" dirty="0">
                <a:solidFill>
                  <a:schemeClr val="bg1"/>
                </a:solidFill>
                <a:effectLst/>
                <a:latin typeface="Arial" panose="020B0604020202020204" pitchFamily="34" charset="0"/>
                <a:cs typeface="Arial" panose="020B0604020202020204" pitchFamily="34" charset="0"/>
              </a:rPr>
              <a:t>.</a:t>
            </a:r>
            <a:endParaRPr lang="en-US" sz="1200" b="0" dirty="0">
              <a:solidFill>
                <a:schemeClr val="bg1"/>
              </a:solidFill>
              <a:effectLst/>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A007415-0875-46D2-8381-74FF403BBAA8}"/>
              </a:ext>
            </a:extLst>
          </p:cNvPr>
          <p:cNvSpPr/>
          <p:nvPr/>
        </p:nvSpPr>
        <p:spPr>
          <a:xfrm>
            <a:off x="385130" y="2084054"/>
            <a:ext cx="3241191" cy="2308324"/>
          </a:xfrm>
          <a:prstGeom prst="rect">
            <a:avLst/>
          </a:prstGeom>
        </p:spPr>
        <p:txBody>
          <a:bodyPr wrap="square">
            <a:spAutoFit/>
          </a:bodyPr>
          <a:lstStyle/>
          <a:p>
            <a:pPr algn="just" rtl="0">
              <a:spcBef>
                <a:spcPts val="0"/>
              </a:spcBef>
              <a:spcAft>
                <a:spcPts val="0"/>
              </a:spcAft>
            </a:pPr>
            <a:r>
              <a:rPr lang="en-US" sz="1200" dirty="0">
                <a:solidFill>
                  <a:schemeClr val="bg1"/>
                </a:solidFill>
                <a:latin typeface="Arial" panose="020B0604020202020204" pitchFamily="34" charset="0"/>
                <a:cs typeface="Arial" panose="020B0604020202020204" pitchFamily="34" charset="0"/>
              </a:rPr>
              <a:t>C</a:t>
            </a:r>
            <a:r>
              <a:rPr lang="vi-VN" sz="1200" b="0" i="0" u="none" strike="noStrike" dirty="0">
                <a:solidFill>
                  <a:schemeClr val="bg1"/>
                </a:solidFill>
                <a:effectLst/>
                <a:latin typeface="Arial" panose="020B0604020202020204" pitchFamily="34" charset="0"/>
                <a:cs typeface="Arial" panose="020B0604020202020204" pitchFamily="34" charset="0"/>
              </a:rPr>
              <a:t>ó thể thấy rằng khách hàng quay lại đóng góp một phần lớn vào số lượng phản hồi, và tỷ lệ phản hồi không hài lòng từ nhóm này cao hơn rất nhiều so với khách hàng mới. Điều này đòi hỏi hãng hàng không phải quan tâm và xem xét cải thiện trải nghiệm dịch vụ để đáp ứng nhu cầu của nhóm khách hàng này. Hành vi phản hồi tiêu cực từ khách hàng quay lại không chỉ có thể ảnh hưởng đến lòng trung thành của họ mà còn có thể ảnh hưởng đến uy tín và hình ảnh của hãng trên thị trường.</a:t>
            </a:r>
            <a:endParaRPr lang="vi-VN" sz="1200" b="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839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7FFFDA7-1402-4A63-92CC-A2F460EC2675}"/>
              </a:ext>
            </a:extLst>
          </p:cNvPr>
          <p:cNvSpPr/>
          <p:nvPr/>
        </p:nvSpPr>
        <p:spPr>
          <a:xfrm>
            <a:off x="466027" y="3913139"/>
            <a:ext cx="4977454"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0B8B5916-E818-4559-8018-07A6087F2919}"/>
              </a:ext>
            </a:extLst>
          </p:cNvPr>
          <p:cNvSpPr txBox="1">
            <a:spLocks/>
          </p:cNvSpPr>
          <p:nvPr/>
        </p:nvSpPr>
        <p:spPr>
          <a:xfrm>
            <a:off x="466026" y="4027966"/>
            <a:ext cx="4977455"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b="1" dirty="0" err="1">
                <a:solidFill>
                  <a:schemeClr val="bg1"/>
                </a:solidFill>
                <a:latin typeface="Roboto Medium" panose="02000000000000000000" pitchFamily="2" charset="0"/>
                <a:ea typeface="Roboto Medium" panose="02000000000000000000" pitchFamily="2" charset="0"/>
              </a:rPr>
              <a:t>Biểu</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đồ</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đánh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giá</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sự</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lòng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của</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khách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theo</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hạng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vé</a:t>
            </a:r>
            <a:endParaRPr lang="en-US" sz="1500" b="1" dirty="0">
              <a:solidFill>
                <a:schemeClr val="bg1"/>
              </a:solidFill>
              <a:latin typeface="Roboto Medium" panose="02000000000000000000" pitchFamily="2" charset="0"/>
              <a:ea typeface="Roboto Medium" panose="02000000000000000000" pitchFamily="2" charset="0"/>
            </a:endParaRPr>
          </a:p>
        </p:txBody>
      </p:sp>
      <p:sp>
        <p:nvSpPr>
          <p:cNvPr id="17" name="Subtitle 2">
            <a:extLst>
              <a:ext uri="{FF2B5EF4-FFF2-40B4-BE49-F238E27FC236}">
                <a16:creationId xmlns:a16="http://schemas.microsoft.com/office/drawing/2014/main" id="{69BE43A2-B86E-4F66-849A-77B994C568FD}"/>
              </a:ext>
            </a:extLst>
          </p:cNvPr>
          <p:cNvSpPr txBox="1">
            <a:spLocks/>
          </p:cNvSpPr>
          <p:nvPr/>
        </p:nvSpPr>
        <p:spPr>
          <a:xfrm>
            <a:off x="6449045" y="1101533"/>
            <a:ext cx="1766741" cy="26071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100" dirty="0" err="1">
                <a:solidFill>
                  <a:srgbClr val="CD436D"/>
                </a:solidFill>
                <a:latin typeface="Roboto Medium" panose="02000000000000000000" pitchFamily="2" charset="0"/>
                <a:ea typeface="Roboto Medium" panose="02000000000000000000" pitchFamily="2" charset="0"/>
              </a:rPr>
              <a:t>Nhận</a:t>
            </a:r>
            <a:r>
              <a:rPr lang="en-US" sz="2100" dirty="0">
                <a:solidFill>
                  <a:srgbClr val="CD436D"/>
                </a:solidFill>
                <a:latin typeface="Roboto Medium" panose="02000000000000000000" pitchFamily="2" charset="0"/>
                <a:ea typeface="Roboto Medium" panose="02000000000000000000" pitchFamily="2" charset="0"/>
              </a:rPr>
              <a:t> </a:t>
            </a:r>
            <a:r>
              <a:rPr lang="en-US" sz="2100" dirty="0" err="1">
                <a:solidFill>
                  <a:srgbClr val="CD436D"/>
                </a:solidFill>
                <a:latin typeface="Roboto Medium" panose="02000000000000000000" pitchFamily="2" charset="0"/>
                <a:ea typeface="Roboto Medium" panose="02000000000000000000" pitchFamily="2" charset="0"/>
              </a:rPr>
              <a:t>xét</a:t>
            </a:r>
            <a:endParaRPr lang="en-US" sz="2100" dirty="0">
              <a:solidFill>
                <a:srgbClr val="CD436D"/>
              </a:solidFill>
              <a:latin typeface="Roboto Medium" panose="02000000000000000000" pitchFamily="2" charset="0"/>
              <a:ea typeface="Roboto Medium" panose="02000000000000000000" pitchFamily="2" charset="0"/>
            </a:endParaRPr>
          </a:p>
        </p:txBody>
      </p:sp>
      <p:sp>
        <p:nvSpPr>
          <p:cNvPr id="22" name="Rectangle 21">
            <a:extLst>
              <a:ext uri="{FF2B5EF4-FFF2-40B4-BE49-F238E27FC236}">
                <a16:creationId xmlns:a16="http://schemas.microsoft.com/office/drawing/2014/main" id="{5DC721D9-100D-4A68-8A43-05FC9520289D}"/>
              </a:ext>
            </a:extLst>
          </p:cNvPr>
          <p:cNvSpPr/>
          <p:nvPr/>
        </p:nvSpPr>
        <p:spPr>
          <a:xfrm>
            <a:off x="5946703" y="1477857"/>
            <a:ext cx="3134769" cy="1200329"/>
          </a:xfrm>
          <a:prstGeom prst="rect">
            <a:avLst/>
          </a:prstGeom>
        </p:spPr>
        <p:txBody>
          <a:bodyPr wrap="square">
            <a:spAutoFit/>
          </a:bodyPr>
          <a:lstStyle/>
          <a:p>
            <a:pPr algn="just" rtl="0">
              <a:spcBef>
                <a:spcPts val="0"/>
              </a:spcBef>
              <a:spcAft>
                <a:spcPts val="0"/>
              </a:spcAft>
            </a:pPr>
            <a:r>
              <a:rPr lang="vi-VN" sz="1200" b="0" i="0" u="none" strike="noStrike" dirty="0">
                <a:solidFill>
                  <a:schemeClr val="bg1"/>
                </a:solidFill>
                <a:effectLst/>
                <a:latin typeface="Arial" panose="020B0604020202020204" pitchFamily="34" charset="0"/>
                <a:cs typeface="Arial" panose="020B0604020202020204" pitchFamily="34" charset="0"/>
              </a:rPr>
              <a:t>Hạng vé Business có tỷ lệ hài lòng cao nhất với 69,4%, chỉ có 30,6% phản hồi không hài lòng. Điều này cho thấy dịch vụ trong hạng vé Business đáp ứng được nhu cầu và mong đợi của hành khách trong phân khúc này. </a:t>
            </a:r>
            <a:endParaRPr lang="en-US" sz="1200" b="0" dirty="0">
              <a:solidFill>
                <a:schemeClr val="bg1"/>
              </a:solidFill>
              <a:effectLst/>
              <a:latin typeface="Arial" panose="020B0604020202020204" pitchFamily="34" charset="0"/>
              <a:cs typeface="Arial" panose="020B0604020202020204" pitchFamily="34" charset="0"/>
            </a:endParaRPr>
          </a:p>
        </p:txBody>
      </p:sp>
      <p:pic>
        <p:nvPicPr>
          <p:cNvPr id="7170" name="Picture 2">
            <a:extLst>
              <a:ext uri="{FF2B5EF4-FFF2-40B4-BE49-F238E27FC236}">
                <a16:creationId xmlns:a16="http://schemas.microsoft.com/office/drawing/2014/main" id="{036C77F2-46B1-4772-B99C-704135406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84" y="750179"/>
            <a:ext cx="5614815" cy="29673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B77156C-BFE3-4290-9AFF-04B60E8BF91C}"/>
              </a:ext>
            </a:extLst>
          </p:cNvPr>
          <p:cNvSpPr/>
          <p:nvPr/>
        </p:nvSpPr>
        <p:spPr>
          <a:xfrm>
            <a:off x="5946703" y="2770498"/>
            <a:ext cx="3134769" cy="1384995"/>
          </a:xfrm>
          <a:prstGeom prst="rect">
            <a:avLst/>
          </a:prstGeom>
        </p:spPr>
        <p:txBody>
          <a:bodyPr wrap="square">
            <a:spAutoFit/>
          </a:bodyPr>
          <a:lstStyle/>
          <a:p>
            <a:pPr algn="just" rtl="0">
              <a:spcBef>
                <a:spcPts val="0"/>
              </a:spcBef>
              <a:spcAft>
                <a:spcPts val="0"/>
              </a:spcAft>
            </a:pPr>
            <a:r>
              <a:rPr lang="vi-VN" sz="1200" b="0" i="0" u="none" strike="noStrike" dirty="0">
                <a:solidFill>
                  <a:schemeClr val="bg1"/>
                </a:solidFill>
                <a:effectLst/>
                <a:latin typeface="Arial" panose="020B0604020202020204" pitchFamily="34" charset="0"/>
                <a:cs typeface="Arial" panose="020B0604020202020204" pitchFamily="34" charset="0"/>
              </a:rPr>
              <a:t>Hạng vé Economy có tỷ lệ phản hồi không hài lòng lên đến 81%, còn Economy Plus là 75,4%. Điều này đặt ra một vấn đề cần được hãng hàng không chú ý và xử lý. Cần có những cải tiến đáng kể trong cả hai phân khúc này để nâng cao trải nghiệm và đáp ứng mong đợi của khách hàng.</a:t>
            </a:r>
            <a:endParaRPr lang="vi-VN" sz="1200" b="0" dirty="0">
              <a:solidFill>
                <a:schemeClr val="bg1"/>
              </a:solidFill>
              <a:effectLst/>
              <a:latin typeface="Arial" panose="020B0604020202020204" pitchFamily="34" charset="0"/>
              <a:cs typeface="Arial" panose="020B0604020202020204" pitchFamily="34" charset="0"/>
            </a:endParaRPr>
          </a:p>
        </p:txBody>
      </p:sp>
      <p:sp>
        <p:nvSpPr>
          <p:cNvPr id="13" name="Right Triangle 12">
            <a:extLst>
              <a:ext uri="{FF2B5EF4-FFF2-40B4-BE49-F238E27FC236}">
                <a16:creationId xmlns:a16="http://schemas.microsoft.com/office/drawing/2014/main" id="{CE6C5E97-E9A0-4A31-BE4F-681551D3FF1C}"/>
              </a:ext>
            </a:extLst>
          </p:cNvPr>
          <p:cNvSpPr/>
          <p:nvPr/>
        </p:nvSpPr>
        <p:spPr>
          <a:xfrm>
            <a:off x="211384" y="3143032"/>
            <a:ext cx="529823" cy="574538"/>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Right Triangle 13">
            <a:extLst>
              <a:ext uri="{FF2B5EF4-FFF2-40B4-BE49-F238E27FC236}">
                <a16:creationId xmlns:a16="http://schemas.microsoft.com/office/drawing/2014/main" id="{D2B436EF-4203-4513-AA1A-07097D2601B8}"/>
              </a:ext>
            </a:extLst>
          </p:cNvPr>
          <p:cNvSpPr/>
          <p:nvPr/>
        </p:nvSpPr>
        <p:spPr>
          <a:xfrm rot="10800000">
            <a:off x="5296376" y="750179"/>
            <a:ext cx="529823" cy="574538"/>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856895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7FFFDA7-1402-4A63-92CC-A2F460EC2675}"/>
              </a:ext>
            </a:extLst>
          </p:cNvPr>
          <p:cNvSpPr/>
          <p:nvPr/>
        </p:nvSpPr>
        <p:spPr>
          <a:xfrm>
            <a:off x="360241" y="3868720"/>
            <a:ext cx="5835536"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0B8B5916-E818-4559-8018-07A6087F2919}"/>
              </a:ext>
            </a:extLst>
          </p:cNvPr>
          <p:cNvSpPr txBox="1">
            <a:spLocks/>
          </p:cNvSpPr>
          <p:nvPr/>
        </p:nvSpPr>
        <p:spPr>
          <a:xfrm>
            <a:off x="360240" y="3983547"/>
            <a:ext cx="5835537"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b="1" dirty="0" err="1">
                <a:solidFill>
                  <a:schemeClr val="bg1"/>
                </a:solidFill>
                <a:latin typeface="Roboto Medium" panose="02000000000000000000" pitchFamily="2" charset="0"/>
                <a:ea typeface="Roboto Medium" panose="02000000000000000000" pitchFamily="2" charset="0"/>
              </a:rPr>
              <a:t>Biểu</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đồ</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đánh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giá</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sự</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lòng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của</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khách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hàng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theo</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mục</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đích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sử</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dụng</a:t>
            </a:r>
            <a:endParaRPr lang="en-US" sz="1500" b="1" dirty="0">
              <a:solidFill>
                <a:schemeClr val="bg1"/>
              </a:solidFill>
              <a:latin typeface="Roboto Medium" panose="02000000000000000000" pitchFamily="2" charset="0"/>
              <a:ea typeface="Roboto Medium" panose="02000000000000000000" pitchFamily="2" charset="0"/>
            </a:endParaRPr>
          </a:p>
        </p:txBody>
      </p:sp>
      <p:sp>
        <p:nvSpPr>
          <p:cNvPr id="17" name="Subtitle 2">
            <a:extLst>
              <a:ext uri="{FF2B5EF4-FFF2-40B4-BE49-F238E27FC236}">
                <a16:creationId xmlns:a16="http://schemas.microsoft.com/office/drawing/2014/main" id="{69BE43A2-B86E-4F66-849A-77B994C568FD}"/>
              </a:ext>
            </a:extLst>
          </p:cNvPr>
          <p:cNvSpPr txBox="1">
            <a:spLocks/>
          </p:cNvSpPr>
          <p:nvPr/>
        </p:nvSpPr>
        <p:spPr>
          <a:xfrm>
            <a:off x="6858000" y="873111"/>
            <a:ext cx="1766741" cy="26071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100" dirty="0" err="1">
                <a:solidFill>
                  <a:srgbClr val="CD436D"/>
                </a:solidFill>
                <a:latin typeface="Roboto Medium" panose="02000000000000000000" pitchFamily="2" charset="0"/>
                <a:ea typeface="Roboto Medium" panose="02000000000000000000" pitchFamily="2" charset="0"/>
              </a:rPr>
              <a:t>Nhận</a:t>
            </a:r>
            <a:r>
              <a:rPr lang="en-US" sz="2100" dirty="0">
                <a:solidFill>
                  <a:srgbClr val="CD436D"/>
                </a:solidFill>
                <a:latin typeface="Roboto Medium" panose="02000000000000000000" pitchFamily="2" charset="0"/>
                <a:ea typeface="Roboto Medium" panose="02000000000000000000" pitchFamily="2" charset="0"/>
              </a:rPr>
              <a:t> </a:t>
            </a:r>
            <a:r>
              <a:rPr lang="en-US" sz="2100" dirty="0" err="1">
                <a:solidFill>
                  <a:srgbClr val="CD436D"/>
                </a:solidFill>
                <a:latin typeface="Roboto Medium" panose="02000000000000000000" pitchFamily="2" charset="0"/>
                <a:ea typeface="Roboto Medium" panose="02000000000000000000" pitchFamily="2" charset="0"/>
              </a:rPr>
              <a:t>xét</a:t>
            </a:r>
            <a:endParaRPr lang="en-US" sz="2100" dirty="0">
              <a:solidFill>
                <a:srgbClr val="CD436D"/>
              </a:solidFill>
              <a:latin typeface="Roboto Medium" panose="02000000000000000000" pitchFamily="2" charset="0"/>
              <a:ea typeface="Roboto Medium" panose="02000000000000000000" pitchFamily="2" charset="0"/>
            </a:endParaRPr>
          </a:p>
        </p:txBody>
      </p:sp>
      <p:sp>
        <p:nvSpPr>
          <p:cNvPr id="13" name="Right Triangle 12">
            <a:extLst>
              <a:ext uri="{FF2B5EF4-FFF2-40B4-BE49-F238E27FC236}">
                <a16:creationId xmlns:a16="http://schemas.microsoft.com/office/drawing/2014/main" id="{CE6C5E97-E9A0-4A31-BE4F-681551D3FF1C}"/>
              </a:ext>
            </a:extLst>
          </p:cNvPr>
          <p:cNvSpPr/>
          <p:nvPr/>
        </p:nvSpPr>
        <p:spPr>
          <a:xfrm>
            <a:off x="0" y="4568962"/>
            <a:ext cx="529823" cy="574538"/>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Right Triangle 13">
            <a:extLst>
              <a:ext uri="{FF2B5EF4-FFF2-40B4-BE49-F238E27FC236}">
                <a16:creationId xmlns:a16="http://schemas.microsoft.com/office/drawing/2014/main" id="{D2B436EF-4203-4513-AA1A-07097D2601B8}"/>
              </a:ext>
            </a:extLst>
          </p:cNvPr>
          <p:cNvSpPr/>
          <p:nvPr/>
        </p:nvSpPr>
        <p:spPr>
          <a:xfrm rot="10800000">
            <a:off x="8614177" y="0"/>
            <a:ext cx="529823" cy="574538"/>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194" name="Picture 2">
            <a:extLst>
              <a:ext uri="{FF2B5EF4-FFF2-40B4-BE49-F238E27FC236}">
                <a16:creationId xmlns:a16="http://schemas.microsoft.com/office/drawing/2014/main" id="{95912F9A-2CEB-46AF-9351-724346519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34" y="425302"/>
            <a:ext cx="6191583" cy="33540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42B88EC-4163-426B-B579-D1507A9FFCF9}"/>
              </a:ext>
            </a:extLst>
          </p:cNvPr>
          <p:cNvSpPr txBox="1"/>
          <p:nvPr/>
        </p:nvSpPr>
        <p:spPr>
          <a:xfrm>
            <a:off x="6577105" y="1340643"/>
            <a:ext cx="2328530" cy="2462213"/>
          </a:xfrm>
          <a:prstGeom prst="rect">
            <a:avLst/>
          </a:prstGeom>
          <a:noFill/>
        </p:spPr>
        <p:txBody>
          <a:bodyPr wrap="square">
            <a:spAutoFit/>
          </a:bodyPr>
          <a:lstStyle/>
          <a:p>
            <a:pPr algn="just" rtl="0">
              <a:spcBef>
                <a:spcPts val="0"/>
              </a:spcBef>
              <a:spcAft>
                <a:spcPts val="0"/>
              </a:spcAft>
            </a:pPr>
            <a:r>
              <a:rPr lang="vi-VN" b="0" i="0" u="none" strike="noStrike" dirty="0">
                <a:solidFill>
                  <a:schemeClr val="bg1"/>
                </a:solidFill>
                <a:effectLst/>
                <a:latin typeface="Arial" panose="020B0604020202020204" pitchFamily="34" charset="0"/>
                <a:cs typeface="Arial" panose="020B0604020202020204" pitchFamily="34" charset="0"/>
              </a:rPr>
              <a:t>Mặc dù có sự khác biệt trong trải nghiệm giữa hai nhóm khách hàng, nhưng hãng hàng không cần phải tập trung vào việc cải thiện dịch vụ cho cả hai nhóm. Điều này đảm bảo rằng mức độ hài lòng của tất cả khách hàng đều được nâng cao và giảm thiểu số lượng phản hồi tiêu cực.</a:t>
            </a:r>
            <a:endParaRPr lang="vi-VN" b="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13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DC57BEB-981D-439F-874B-91F07B2EAEFD}"/>
              </a:ext>
            </a:extLst>
          </p:cNvPr>
          <p:cNvSpPr txBox="1"/>
          <p:nvPr/>
        </p:nvSpPr>
        <p:spPr>
          <a:xfrm>
            <a:off x="7088443" y="18730"/>
            <a:ext cx="1802990" cy="1477328"/>
          </a:xfrm>
          <a:prstGeom prst="rect">
            <a:avLst/>
          </a:prstGeom>
          <a:noFill/>
        </p:spPr>
        <p:txBody>
          <a:bodyPr wrap="square" rtlCol="0">
            <a:spAutoFit/>
          </a:bodyPr>
          <a:lstStyle/>
          <a:p>
            <a:r>
              <a:rPr lang="en-US" sz="9000" dirty="0">
                <a:solidFill>
                  <a:schemeClr val="accent1">
                    <a:lumMod val="60000"/>
                    <a:lumOff val="40000"/>
                  </a:schemeClr>
                </a:solidFill>
                <a:latin typeface="Roboto Black" panose="02000000000000000000" pitchFamily="2" charset="0"/>
                <a:ea typeface="Roboto Black" panose="02000000000000000000" pitchFamily="2" charset="0"/>
              </a:rPr>
              <a:t>02</a:t>
            </a:r>
          </a:p>
        </p:txBody>
      </p:sp>
      <p:sp>
        <p:nvSpPr>
          <p:cNvPr id="33" name="Right Triangle 32">
            <a:extLst>
              <a:ext uri="{FF2B5EF4-FFF2-40B4-BE49-F238E27FC236}">
                <a16:creationId xmlns:a16="http://schemas.microsoft.com/office/drawing/2014/main" id="{00994FDC-72F3-4525-B7C9-78EBCB8ED6DB}"/>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ight Triangle 7">
            <a:extLst>
              <a:ext uri="{FF2B5EF4-FFF2-40B4-BE49-F238E27FC236}">
                <a16:creationId xmlns:a16="http://schemas.microsoft.com/office/drawing/2014/main" id="{4EE5F8B0-2347-4D34-B980-9B4C14C3A74B}"/>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TextBox 14">
            <a:extLst>
              <a:ext uri="{FF2B5EF4-FFF2-40B4-BE49-F238E27FC236}">
                <a16:creationId xmlns:a16="http://schemas.microsoft.com/office/drawing/2014/main" id="{6FE7DE92-E19E-4DD7-BEF4-0DBD25FFB541}"/>
              </a:ext>
            </a:extLst>
          </p:cNvPr>
          <p:cNvSpPr txBox="1"/>
          <p:nvPr/>
        </p:nvSpPr>
        <p:spPr>
          <a:xfrm>
            <a:off x="5528604" y="1240461"/>
            <a:ext cx="3223449" cy="323165"/>
          </a:xfrm>
          <a:prstGeom prst="rect">
            <a:avLst/>
          </a:prstGeom>
          <a:noFill/>
        </p:spPr>
        <p:txBody>
          <a:bodyPr wrap="square" rtlCol="0">
            <a:spAutoFit/>
          </a:bodyPr>
          <a:lstStyle/>
          <a:p>
            <a:r>
              <a:rPr lang="en-US" sz="1500" b="1" dirty="0">
                <a:solidFill>
                  <a:schemeClr val="accent1">
                    <a:lumMod val="60000"/>
                    <a:lumOff val="40000"/>
                  </a:schemeClr>
                </a:solidFill>
                <a:latin typeface="Arial" panose="020B0604020202020204" pitchFamily="34" charset="0"/>
                <a:cs typeface="Arial" panose="020B0604020202020204" pitchFamily="34" charset="0"/>
              </a:rPr>
              <a:t>Services Columns Distribution</a:t>
            </a:r>
            <a:endParaRPr lang="en-US" sz="1500" dirty="0">
              <a:solidFill>
                <a:schemeClr val="accent1">
                  <a:lumMod val="60000"/>
                  <a:lumOff val="40000"/>
                </a:schemeClr>
              </a:solidFill>
              <a:latin typeface="Arial" panose="020B0604020202020204" pitchFamily="34" charset="0"/>
              <a:ea typeface="Roboto Medium" panose="02000000000000000000" pitchFamily="2" charset="0"/>
              <a:cs typeface="Arial" panose="020B0604020202020204" pitchFamily="34" charset="0"/>
            </a:endParaRPr>
          </a:p>
        </p:txBody>
      </p:sp>
      <p:sp>
        <p:nvSpPr>
          <p:cNvPr id="16" name="Rectangle 15">
            <a:extLst>
              <a:ext uri="{FF2B5EF4-FFF2-40B4-BE49-F238E27FC236}">
                <a16:creationId xmlns:a16="http://schemas.microsoft.com/office/drawing/2014/main" id="{690ACA08-F721-4BB0-BDAC-2D98AB368C8F}"/>
              </a:ext>
            </a:extLst>
          </p:cNvPr>
          <p:cNvSpPr/>
          <p:nvPr/>
        </p:nvSpPr>
        <p:spPr>
          <a:xfrm>
            <a:off x="1046854" y="4279845"/>
            <a:ext cx="7418885"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Subtitle 2">
            <a:extLst>
              <a:ext uri="{FF2B5EF4-FFF2-40B4-BE49-F238E27FC236}">
                <a16:creationId xmlns:a16="http://schemas.microsoft.com/office/drawing/2014/main" id="{406E9B4C-962F-4C61-832C-4D482ADCE27B}"/>
              </a:ext>
            </a:extLst>
          </p:cNvPr>
          <p:cNvSpPr txBox="1">
            <a:spLocks/>
          </p:cNvSpPr>
          <p:nvPr/>
        </p:nvSpPr>
        <p:spPr>
          <a:xfrm>
            <a:off x="1046854" y="4394672"/>
            <a:ext cx="7418885"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sz="1500" b="1" i="0" u="none" strike="noStrike" dirty="0">
                <a:solidFill>
                  <a:schemeClr val="bg1"/>
                </a:solidFill>
                <a:effectLst/>
                <a:latin typeface="Roboto Medium" panose="02000000000000000000" pitchFamily="2" charset="0"/>
                <a:ea typeface="Roboto Medium" panose="02000000000000000000" pitchFamily="2" charset="0"/>
              </a:rPr>
              <a:t>Biểu đồ đánh giá mức độ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hài</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lòng</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về</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vi-VN" sz="1500" b="1" i="0" u="none" strike="noStrike" dirty="0">
                <a:solidFill>
                  <a:schemeClr val="bg1"/>
                </a:solidFill>
                <a:effectLst/>
                <a:latin typeface="Roboto Medium" panose="02000000000000000000" pitchFamily="2" charset="0"/>
                <a:ea typeface="Roboto Medium" panose="02000000000000000000" pitchFamily="2" charset="0"/>
              </a:rPr>
              <a:t>thời gian xuất phát và đến nơi trên các chuyến bay</a:t>
            </a:r>
            <a:endParaRPr lang="en-US" sz="1500" b="1" dirty="0">
              <a:solidFill>
                <a:schemeClr val="bg1"/>
              </a:solidFill>
              <a:latin typeface="Roboto Medium" panose="02000000000000000000" pitchFamily="2" charset="0"/>
              <a:ea typeface="Roboto Medium" panose="02000000000000000000" pitchFamily="2" charset="0"/>
            </a:endParaRPr>
          </a:p>
        </p:txBody>
      </p:sp>
      <p:pic>
        <p:nvPicPr>
          <p:cNvPr id="19" name="Picture 2">
            <a:extLst>
              <a:ext uri="{FF2B5EF4-FFF2-40B4-BE49-F238E27FC236}">
                <a16:creationId xmlns:a16="http://schemas.microsoft.com/office/drawing/2014/main" id="{6D58220A-19AB-4B9D-89D5-5A2985062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36" y="1836110"/>
            <a:ext cx="8025722" cy="2373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01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7FFFDA7-1402-4A63-92CC-A2F460EC2675}"/>
              </a:ext>
            </a:extLst>
          </p:cNvPr>
          <p:cNvSpPr/>
          <p:nvPr/>
        </p:nvSpPr>
        <p:spPr>
          <a:xfrm>
            <a:off x="1971000" y="2057491"/>
            <a:ext cx="5467360"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0B8B5916-E818-4559-8018-07A6087F2919}"/>
              </a:ext>
            </a:extLst>
          </p:cNvPr>
          <p:cNvSpPr txBox="1">
            <a:spLocks/>
          </p:cNvSpPr>
          <p:nvPr/>
        </p:nvSpPr>
        <p:spPr>
          <a:xfrm>
            <a:off x="1971000" y="2172318"/>
            <a:ext cx="5467360"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sz="1500" b="1" i="0" u="none" strike="noStrike" dirty="0">
                <a:solidFill>
                  <a:schemeClr val="bg1"/>
                </a:solidFill>
                <a:effectLst/>
                <a:latin typeface="Roboto Medium" panose="02000000000000000000" pitchFamily="2" charset="0"/>
                <a:ea typeface="Roboto Medium" panose="02000000000000000000" pitchFamily="2" charset="0"/>
              </a:rPr>
              <a:t>Biểu đồ đánh giá mức độ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hài</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lòng</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về</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mức</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độ</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dễ</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dàng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khi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đặt</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vé</a:t>
            </a:r>
            <a:endParaRPr lang="en-US" sz="1500" b="1" dirty="0">
              <a:solidFill>
                <a:schemeClr val="bg1"/>
              </a:solidFill>
              <a:latin typeface="Roboto Medium" panose="02000000000000000000" pitchFamily="2" charset="0"/>
              <a:ea typeface="Roboto Medium" panose="02000000000000000000" pitchFamily="2" charset="0"/>
            </a:endParaRPr>
          </a:p>
        </p:txBody>
      </p:sp>
      <p:pic>
        <p:nvPicPr>
          <p:cNvPr id="9220" name="Picture 4">
            <a:extLst>
              <a:ext uri="{FF2B5EF4-FFF2-40B4-BE49-F238E27FC236}">
                <a16:creationId xmlns:a16="http://schemas.microsoft.com/office/drawing/2014/main" id="{BD565C5F-D057-4FDB-BD81-D8FB3B6E5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04" y="165105"/>
            <a:ext cx="7072277" cy="182093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BAFC65E9-DF5B-4505-A261-EB07943EF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904" y="2610883"/>
            <a:ext cx="7072277" cy="17504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7896734-B658-4616-8072-6A37B9D8F23A}"/>
              </a:ext>
            </a:extLst>
          </p:cNvPr>
          <p:cNvSpPr/>
          <p:nvPr/>
        </p:nvSpPr>
        <p:spPr>
          <a:xfrm>
            <a:off x="1871762" y="4440169"/>
            <a:ext cx="5802511"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Subtitle 2">
            <a:extLst>
              <a:ext uri="{FF2B5EF4-FFF2-40B4-BE49-F238E27FC236}">
                <a16:creationId xmlns:a16="http://schemas.microsoft.com/office/drawing/2014/main" id="{7148164E-BEFE-4693-A528-0E0ABF9AEB5E}"/>
              </a:ext>
            </a:extLst>
          </p:cNvPr>
          <p:cNvSpPr txBox="1">
            <a:spLocks/>
          </p:cNvSpPr>
          <p:nvPr/>
        </p:nvSpPr>
        <p:spPr>
          <a:xfrm>
            <a:off x="1871762" y="4554996"/>
            <a:ext cx="5802511"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sz="1500" b="1" i="0" u="none" strike="noStrike" dirty="0">
                <a:solidFill>
                  <a:schemeClr val="bg1"/>
                </a:solidFill>
                <a:effectLst/>
                <a:latin typeface="Roboto Medium" panose="02000000000000000000" pitchFamily="2" charset="0"/>
                <a:ea typeface="Roboto Medium" panose="02000000000000000000" pitchFamily="2" charset="0"/>
              </a:rPr>
              <a:t>Biểu đồ đánh giá mức độ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hài</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lòng</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về</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vị</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trí</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cửa</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lên</a:t>
            </a:r>
            <a:r>
              <a:rPr lang="en-US" sz="1500" b="1" i="0" u="none" strike="noStrike" dirty="0">
                <a:solidFill>
                  <a:schemeClr val="bg1"/>
                </a:solidFill>
                <a:effectLst/>
                <a:latin typeface="Roboto Medium" panose="02000000000000000000" pitchFamily="2" charset="0"/>
                <a:ea typeface="Roboto Medium" panose="02000000000000000000" pitchFamily="2" charset="0"/>
              </a:rPr>
              <a:t>/</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xuống</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tại</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sân</a:t>
            </a:r>
            <a:r>
              <a:rPr lang="en-US" sz="1500" b="1" i="0" u="none" strike="noStrike" dirty="0">
                <a:solidFill>
                  <a:schemeClr val="bg1"/>
                </a:solidFill>
                <a:effectLst/>
                <a:latin typeface="Roboto Medium" panose="02000000000000000000" pitchFamily="2" charset="0"/>
                <a:ea typeface="Roboto Medium" panose="02000000000000000000" pitchFamily="2" charset="0"/>
              </a:rPr>
              <a:t> bay</a:t>
            </a:r>
            <a:endParaRPr lang="en-US" sz="1500" b="1" dirty="0">
              <a:solidFill>
                <a:schemeClr val="bg1"/>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81113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E24A8A8-D6EE-49F8-973D-3264AC5DA3BB}"/>
              </a:ext>
            </a:extLst>
          </p:cNvPr>
          <p:cNvSpPr>
            <a:spLocks/>
          </p:cNvSpPr>
          <p:nvPr/>
        </p:nvSpPr>
        <p:spPr bwMode="auto">
          <a:xfrm rot="10800000">
            <a:off x="630635" y="376708"/>
            <a:ext cx="8531412" cy="4675835"/>
          </a:xfrm>
          <a:custGeom>
            <a:avLst/>
            <a:gdLst>
              <a:gd name="connsiteX0" fmla="*/ 10268529 w 11375216"/>
              <a:gd name="connsiteY0" fmla="*/ 6234447 h 6234447"/>
              <a:gd name="connsiteX1" fmla="*/ 8303825 w 11375216"/>
              <a:gd name="connsiteY1" fmla="*/ 6234447 h 6234447"/>
              <a:gd name="connsiteX2" fmla="*/ 8091055 w 11375216"/>
              <a:gd name="connsiteY2" fmla="*/ 6234447 h 6234447"/>
              <a:gd name="connsiteX3" fmla="*/ 8047862 w 11375216"/>
              <a:gd name="connsiteY3" fmla="*/ 6234447 h 6234447"/>
              <a:gd name="connsiteX4" fmla="*/ 5611453 w 11375216"/>
              <a:gd name="connsiteY4" fmla="*/ 6234447 h 6234447"/>
              <a:gd name="connsiteX5" fmla="*/ 0 w 11375216"/>
              <a:gd name="connsiteY5" fmla="*/ 6234447 h 6234447"/>
              <a:gd name="connsiteX6" fmla="*/ 0 w 11375216"/>
              <a:gd name="connsiteY6" fmla="*/ 1662447 h 6234447"/>
              <a:gd name="connsiteX7" fmla="*/ 6323973 w 11375216"/>
              <a:gd name="connsiteY7" fmla="*/ 1662447 h 6234447"/>
              <a:gd name="connsiteX8" fmla="*/ 6370546 w 11375216"/>
              <a:gd name="connsiteY8" fmla="*/ 1581603 h 6234447"/>
              <a:gd name="connsiteX9" fmla="*/ 6964004 w 11375216"/>
              <a:gd name="connsiteY9" fmla="*/ 551451 h 6234447"/>
              <a:gd name="connsiteX10" fmla="*/ 8900609 w 11375216"/>
              <a:gd name="connsiteY10" fmla="*/ 551451 h 6234447"/>
              <a:gd name="connsiteX11" fmla="*/ 11221462 w 11375216"/>
              <a:gd name="connsiteY11" fmla="*/ 4580097 h 6234447"/>
              <a:gd name="connsiteX12" fmla="*/ 10268529 w 11375216"/>
              <a:gd name="connsiteY12" fmla="*/ 6234447 h 623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5216" h="6234447">
                <a:moveTo>
                  <a:pt x="10268529" y="6234447"/>
                </a:moveTo>
                <a:cubicBezTo>
                  <a:pt x="10268529" y="6234447"/>
                  <a:pt x="10268529" y="6234447"/>
                  <a:pt x="8303825" y="6234447"/>
                </a:cubicBezTo>
                <a:lnTo>
                  <a:pt x="8091055" y="6234447"/>
                </a:lnTo>
                <a:lnTo>
                  <a:pt x="8047862" y="6234447"/>
                </a:lnTo>
                <a:cubicBezTo>
                  <a:pt x="7426075" y="6234447"/>
                  <a:pt x="6630189" y="6234447"/>
                  <a:pt x="5611453" y="6234447"/>
                </a:cubicBezTo>
                <a:lnTo>
                  <a:pt x="0" y="6234447"/>
                </a:lnTo>
                <a:lnTo>
                  <a:pt x="0" y="1662447"/>
                </a:lnTo>
                <a:lnTo>
                  <a:pt x="6323973" y="1662447"/>
                </a:lnTo>
                <a:lnTo>
                  <a:pt x="6370546" y="1581603"/>
                </a:lnTo>
                <a:cubicBezTo>
                  <a:pt x="6549242" y="1271414"/>
                  <a:pt x="6746424" y="929136"/>
                  <a:pt x="6964004" y="551451"/>
                </a:cubicBezTo>
                <a:cubicBezTo>
                  <a:pt x="7394361" y="-183816"/>
                  <a:pt x="8470252" y="-183816"/>
                  <a:pt x="8900609" y="551451"/>
                </a:cubicBezTo>
                <a:cubicBezTo>
                  <a:pt x="8900609" y="551451"/>
                  <a:pt x="8900609" y="551451"/>
                  <a:pt x="11221462" y="4580097"/>
                </a:cubicBezTo>
                <a:cubicBezTo>
                  <a:pt x="11651819" y="5315364"/>
                  <a:pt x="11129243" y="6234447"/>
                  <a:pt x="10268529" y="6234447"/>
                </a:cubicBezTo>
                <a:close/>
              </a:path>
            </a:pathLst>
          </a:custGeom>
          <a:ln/>
        </p:spPr>
        <p:style>
          <a:lnRef idx="3">
            <a:schemeClr val="lt1"/>
          </a:lnRef>
          <a:fillRef idx="1">
            <a:schemeClr val="accent2"/>
          </a:fillRef>
          <a:effectRef idx="1">
            <a:schemeClr val="accent2"/>
          </a:effectRef>
          <a:fontRef idx="minor">
            <a:schemeClr val="lt1"/>
          </a:fontRef>
        </p:style>
        <p:txBody>
          <a:bodyPr vert="horz" wrap="square" lIns="68580" tIns="34290" rIns="68580" bIns="34290" numCol="1" anchor="t" anchorCtr="0" compatLnSpc="1">
            <a:prstTxWarp prst="textNoShape">
              <a:avLst/>
            </a:prstTxWarp>
            <a:noAutofit/>
          </a:bodyPr>
          <a:lstStyle/>
          <a:p>
            <a:r>
              <a:rPr lang="en-US" sz="1050" dirty="0"/>
              <a:t>z</a:t>
            </a:r>
          </a:p>
        </p:txBody>
      </p:sp>
      <p:sp>
        <p:nvSpPr>
          <p:cNvPr id="12" name="Freeform: Shape 11">
            <a:extLst>
              <a:ext uri="{FF2B5EF4-FFF2-40B4-BE49-F238E27FC236}">
                <a16:creationId xmlns:a16="http://schemas.microsoft.com/office/drawing/2014/main" id="{B7F5753E-979F-458A-BE61-40EB9F55890D}"/>
              </a:ext>
            </a:extLst>
          </p:cNvPr>
          <p:cNvSpPr/>
          <p:nvPr/>
        </p:nvSpPr>
        <p:spPr>
          <a:xfrm>
            <a:off x="880201" y="546620"/>
            <a:ext cx="8263799" cy="4235198"/>
          </a:xfrm>
          <a:custGeom>
            <a:avLst/>
            <a:gdLst>
              <a:gd name="connsiteX0" fmla="*/ 1002064 w 11018399"/>
              <a:gd name="connsiteY0" fmla="*/ 0 h 5646930"/>
              <a:gd name="connsiteX1" fmla="*/ 4476609 w 11018399"/>
              <a:gd name="connsiteY1" fmla="*/ 0 h 5646930"/>
              <a:gd name="connsiteX2" fmla="*/ 4534270 w 11018399"/>
              <a:gd name="connsiteY2" fmla="*/ 0 h 5646930"/>
              <a:gd name="connsiteX3" fmla="*/ 4835774 w 11018399"/>
              <a:gd name="connsiteY3" fmla="*/ 0 h 5646930"/>
              <a:gd name="connsiteX4" fmla="*/ 5218874 w 11018399"/>
              <a:gd name="connsiteY4" fmla="*/ 0 h 5646930"/>
              <a:gd name="connsiteX5" fmla="*/ 11018399 w 11018399"/>
              <a:gd name="connsiteY5" fmla="*/ 0 h 5646930"/>
              <a:gd name="connsiteX6" fmla="*/ 11018399 w 11018399"/>
              <a:gd name="connsiteY6" fmla="*/ 4132263 h 5646930"/>
              <a:gd name="connsiteX7" fmla="*/ 4578832 w 11018399"/>
              <a:gd name="connsiteY7" fmla="*/ 4132263 h 5646930"/>
              <a:gd name="connsiteX8" fmla="*/ 4531544 w 11018399"/>
              <a:gd name="connsiteY8" fmla="*/ 4214374 h 5646930"/>
              <a:gd name="connsiteX9" fmla="*/ 3994190 w 11018399"/>
              <a:gd name="connsiteY9" fmla="*/ 5147448 h 5646930"/>
              <a:gd name="connsiteX10" fmla="*/ 2240665 w 11018399"/>
              <a:gd name="connsiteY10" fmla="*/ 5147448 h 5646930"/>
              <a:gd name="connsiteX11" fmla="*/ 139218 w 11018399"/>
              <a:gd name="connsiteY11" fmla="*/ 1498448 h 5646930"/>
              <a:gd name="connsiteX12" fmla="*/ 1002064 w 11018399"/>
              <a:gd name="connsiteY12" fmla="*/ 0 h 564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18399" h="5646930">
                <a:moveTo>
                  <a:pt x="1002064" y="0"/>
                </a:moveTo>
                <a:cubicBezTo>
                  <a:pt x="1002064" y="0"/>
                  <a:pt x="1002064" y="0"/>
                  <a:pt x="4476609" y="0"/>
                </a:cubicBezTo>
                <a:lnTo>
                  <a:pt x="4534270" y="0"/>
                </a:lnTo>
                <a:lnTo>
                  <a:pt x="4835774" y="0"/>
                </a:lnTo>
                <a:cubicBezTo>
                  <a:pt x="4959442" y="0"/>
                  <a:pt x="5087099" y="0"/>
                  <a:pt x="5218874" y="0"/>
                </a:cubicBezTo>
                <a:lnTo>
                  <a:pt x="11018399" y="0"/>
                </a:lnTo>
                <a:lnTo>
                  <a:pt x="11018399" y="4132263"/>
                </a:lnTo>
                <a:lnTo>
                  <a:pt x="4578832" y="4132263"/>
                </a:lnTo>
                <a:lnTo>
                  <a:pt x="4531544" y="4214374"/>
                </a:lnTo>
                <a:cubicBezTo>
                  <a:pt x="4369742" y="4495332"/>
                  <a:pt x="4191201" y="4805354"/>
                  <a:pt x="3994190" y="5147448"/>
                </a:cubicBezTo>
                <a:cubicBezTo>
                  <a:pt x="3604518" y="5813425"/>
                  <a:pt x="2630337" y="5813425"/>
                  <a:pt x="2240665" y="5147448"/>
                </a:cubicBezTo>
                <a:cubicBezTo>
                  <a:pt x="2240665" y="5147448"/>
                  <a:pt x="2240665" y="5147448"/>
                  <a:pt x="139218" y="1498448"/>
                </a:cubicBezTo>
                <a:cubicBezTo>
                  <a:pt x="-250454" y="832471"/>
                  <a:pt x="222719" y="0"/>
                  <a:pt x="1002064" y="0"/>
                </a:cubicBezTo>
                <a:close/>
              </a:path>
            </a:pathLst>
          </a:custGeom>
          <a:solidFill>
            <a:schemeClr val="accent1">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sp>
        <p:nvSpPr>
          <p:cNvPr id="51" name="TextBox 50">
            <a:extLst>
              <a:ext uri="{FF2B5EF4-FFF2-40B4-BE49-F238E27FC236}">
                <a16:creationId xmlns:a16="http://schemas.microsoft.com/office/drawing/2014/main" id="{85FFD7D3-BC63-4999-AA75-D3C31AA4AD35}"/>
              </a:ext>
            </a:extLst>
          </p:cNvPr>
          <p:cNvSpPr txBox="1"/>
          <p:nvPr/>
        </p:nvSpPr>
        <p:spPr>
          <a:xfrm>
            <a:off x="518075" y="784775"/>
            <a:ext cx="6436016" cy="715581"/>
          </a:xfrm>
          <a:prstGeom prst="rect">
            <a:avLst/>
          </a:prstGeom>
          <a:noFill/>
        </p:spPr>
        <p:txBody>
          <a:bodyPr wrap="square" rtlCol="0">
            <a:spAutoFit/>
          </a:bodyPr>
          <a:lstStyle/>
          <a:p>
            <a:pPr algn="ctr"/>
            <a:r>
              <a:rPr lang="en-US" sz="4050" b="1" dirty="0">
                <a:solidFill>
                  <a:schemeClr val="bg1"/>
                </a:solidFill>
                <a:latin typeface="Times New Roman" panose="02020603050405020304" pitchFamily="18" charset="0"/>
                <a:ea typeface="Roboto Black" panose="02000000000000000000" pitchFamily="2" charset="0"/>
                <a:cs typeface="Times New Roman" panose="02020603050405020304" pitchFamily="18" charset="0"/>
              </a:rPr>
              <a:t>1. </a:t>
            </a:r>
            <a:r>
              <a:rPr lang="en-US" sz="4050" b="1" dirty="0" err="1">
                <a:solidFill>
                  <a:schemeClr val="bg1"/>
                </a:solidFill>
                <a:latin typeface="Times New Roman" panose="02020603050405020304" pitchFamily="18" charset="0"/>
                <a:ea typeface="Roboto Black" panose="02000000000000000000" pitchFamily="2" charset="0"/>
                <a:cs typeface="Times New Roman" panose="02020603050405020304" pitchFamily="18" charset="0"/>
              </a:rPr>
              <a:t>Giới</a:t>
            </a:r>
            <a:r>
              <a:rPr lang="en-US" sz="4050" b="1" dirty="0">
                <a:solidFill>
                  <a:schemeClr val="bg1"/>
                </a:solidFill>
                <a:latin typeface="Times New Roman" panose="02020603050405020304" pitchFamily="18" charset="0"/>
                <a:ea typeface="Roboto Black" panose="02000000000000000000" pitchFamily="2" charset="0"/>
                <a:cs typeface="Times New Roman" panose="02020603050405020304" pitchFamily="18" charset="0"/>
              </a:rPr>
              <a:t> </a:t>
            </a:r>
            <a:r>
              <a:rPr lang="en-US" sz="4050" b="1" dirty="0" err="1">
                <a:solidFill>
                  <a:schemeClr val="bg1"/>
                </a:solidFill>
                <a:latin typeface="Times New Roman" panose="02020603050405020304" pitchFamily="18" charset="0"/>
                <a:ea typeface="Roboto Black" panose="02000000000000000000" pitchFamily="2" charset="0"/>
                <a:cs typeface="Times New Roman" panose="02020603050405020304" pitchFamily="18" charset="0"/>
              </a:rPr>
              <a:t>thiệu</a:t>
            </a:r>
            <a:r>
              <a:rPr lang="en-US" sz="4050" b="1" dirty="0">
                <a:solidFill>
                  <a:schemeClr val="bg1"/>
                </a:solidFill>
                <a:latin typeface="Times New Roman" panose="02020603050405020304" pitchFamily="18" charset="0"/>
                <a:ea typeface="Roboto Black" panose="02000000000000000000" pitchFamily="2" charset="0"/>
                <a:cs typeface="Times New Roman" panose="02020603050405020304" pitchFamily="18" charset="0"/>
              </a:rPr>
              <a:t> </a:t>
            </a:r>
            <a:r>
              <a:rPr lang="en-US" sz="4050" b="1" dirty="0" err="1">
                <a:solidFill>
                  <a:schemeClr val="bg1"/>
                </a:solidFill>
                <a:latin typeface="Times New Roman" panose="02020603050405020304" pitchFamily="18" charset="0"/>
                <a:ea typeface="Roboto Black" panose="02000000000000000000" pitchFamily="2" charset="0"/>
                <a:cs typeface="Times New Roman" panose="02020603050405020304" pitchFamily="18" charset="0"/>
              </a:rPr>
              <a:t>tổng</a:t>
            </a:r>
            <a:r>
              <a:rPr lang="en-US" sz="4050" b="1" dirty="0">
                <a:solidFill>
                  <a:schemeClr val="bg1"/>
                </a:solidFill>
                <a:latin typeface="Times New Roman" panose="02020603050405020304" pitchFamily="18" charset="0"/>
                <a:ea typeface="Roboto Black" panose="02000000000000000000" pitchFamily="2" charset="0"/>
                <a:cs typeface="Times New Roman" panose="02020603050405020304" pitchFamily="18" charset="0"/>
              </a:rPr>
              <a:t> </a:t>
            </a:r>
            <a:r>
              <a:rPr lang="en-US" sz="4050" b="1" dirty="0" err="1">
                <a:solidFill>
                  <a:schemeClr val="bg1"/>
                </a:solidFill>
                <a:latin typeface="Times New Roman" panose="02020603050405020304" pitchFamily="18" charset="0"/>
                <a:ea typeface="Roboto Black" panose="02000000000000000000" pitchFamily="2" charset="0"/>
                <a:cs typeface="Times New Roman" panose="02020603050405020304" pitchFamily="18" charset="0"/>
              </a:rPr>
              <a:t>quan</a:t>
            </a:r>
            <a:endParaRPr lang="en-US" sz="4050" b="1" dirty="0">
              <a:solidFill>
                <a:schemeClr val="bg1"/>
              </a:solidFill>
              <a:latin typeface="Times New Roman" panose="02020603050405020304" pitchFamily="18" charset="0"/>
              <a:ea typeface="Roboto Black" panose="02000000000000000000" pitchFamily="2" charset="0"/>
              <a:cs typeface="Times New Roman" panose="02020603050405020304" pitchFamily="18" charset="0"/>
            </a:endParaRPr>
          </a:p>
        </p:txBody>
      </p:sp>
      <p:sp>
        <p:nvSpPr>
          <p:cNvPr id="6" name="Rectangle 5">
            <a:extLst>
              <a:ext uri="{FF2B5EF4-FFF2-40B4-BE49-F238E27FC236}">
                <a16:creationId xmlns:a16="http://schemas.microsoft.com/office/drawing/2014/main" id="{E62D2F7B-1925-4EA6-85EC-6103913D0A7A}"/>
              </a:ext>
            </a:extLst>
          </p:cNvPr>
          <p:cNvSpPr/>
          <p:nvPr/>
        </p:nvSpPr>
        <p:spPr>
          <a:xfrm>
            <a:off x="4354733" y="1688945"/>
            <a:ext cx="4575457" cy="1689180"/>
          </a:xfrm>
          <a:prstGeom prst="rect">
            <a:avLst/>
          </a:prstGeom>
        </p:spPr>
        <p:txBody>
          <a:bodyPr wrap="square">
            <a:spAutoFit/>
          </a:bodyPr>
          <a:lstStyle/>
          <a:p>
            <a:pPr algn="just">
              <a:lnSpc>
                <a:spcPct val="107000"/>
              </a:lnSpc>
              <a:spcAft>
                <a:spcPts val="800"/>
              </a:spcAft>
            </a:pPr>
            <a:r>
              <a:rPr lang="en-US" b="1" dirty="0" err="1">
                <a:solidFill>
                  <a:schemeClr val="bg1"/>
                </a:solidFill>
                <a:latin typeface="Arial" panose="020B0604020202020204" pitchFamily="34" charset="0"/>
                <a:ea typeface="Roboto" panose="02000000000000000000" pitchFamily="2" charset="0"/>
                <a:cs typeface="Arial" panose="020B0604020202020204" pitchFamily="34" charset="0"/>
              </a:rPr>
              <a:t>Tính</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b="1" dirty="0" err="1">
                <a:solidFill>
                  <a:schemeClr val="bg1"/>
                </a:solidFill>
                <a:latin typeface="Arial" panose="020B0604020202020204" pitchFamily="34" charset="0"/>
                <a:ea typeface="Roboto" panose="02000000000000000000" pitchFamily="2" charset="0"/>
                <a:cs typeface="Arial" panose="020B0604020202020204" pitchFamily="34" charset="0"/>
              </a:rPr>
              <a:t>cấp</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b="1" dirty="0" err="1">
                <a:solidFill>
                  <a:schemeClr val="bg1"/>
                </a:solidFill>
                <a:latin typeface="Arial" panose="020B0604020202020204" pitchFamily="34" charset="0"/>
                <a:ea typeface="Roboto" panose="02000000000000000000" pitchFamily="2" charset="0"/>
                <a:cs typeface="Arial" panose="020B0604020202020204" pitchFamily="34" charset="0"/>
              </a:rPr>
              <a:t>thiết</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vi-VN" dirty="0">
                <a:solidFill>
                  <a:schemeClr val="bg1"/>
                </a:solidFill>
                <a:latin typeface="Arial" panose="020B0604020202020204" pitchFamily="34" charset="0"/>
                <a:ea typeface="Roboto" panose="02000000000000000000" pitchFamily="2" charset="0"/>
                <a:cs typeface="Arial" panose="020B0604020202020204" pitchFamily="34" charset="0"/>
              </a:rPr>
              <a:t>Trong môi trường nghiên cứu hiện nay, việc áp dụng thuật toán Logistic Regression cũng trở nên cực kỳ cấp thiết và được nhiều nhà nghiên cứu quan tâm. Sự phát triển của công nghệ đã tạo ra những tiến bộ đáng kể trong việc xử lý và phân tích dữ liệu, và Logistic Regression đã trở thành một công cụ quan trọng để xử lý những tập dữ liệu ph</a:t>
            </a:r>
            <a:r>
              <a:rPr lang="en-US" dirty="0" err="1">
                <a:solidFill>
                  <a:schemeClr val="bg1"/>
                </a:solidFill>
                <a:latin typeface="Arial" panose="020B0604020202020204" pitchFamily="34" charset="0"/>
                <a:ea typeface="Roboto" panose="02000000000000000000" pitchFamily="2" charset="0"/>
                <a:cs typeface="Arial" panose="020B0604020202020204" pitchFamily="34" charset="0"/>
              </a:rPr>
              <a:t>ức</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err="1">
                <a:solidFill>
                  <a:schemeClr val="bg1"/>
                </a:solidFill>
                <a:latin typeface="Arial" panose="020B0604020202020204" pitchFamily="34" charset="0"/>
                <a:ea typeface="Roboto" panose="02000000000000000000" pitchFamily="2" charset="0"/>
                <a:cs typeface="Arial" panose="020B0604020202020204" pitchFamily="34" charset="0"/>
              </a:rPr>
              <a:t>tạp</a:t>
            </a:r>
            <a:endParaRPr lang="vi-VN"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7" name="Picture Placeholder 11"/>
          <p:cNvPicPr>
            <a:picLocks noGrp="1" noChangeAspect="1"/>
          </p:cNvPicPr>
          <p:nvPr>
            <p:ph type="pic" sz="quarter" idx="13"/>
          </p:nvPr>
        </p:nvPicPr>
        <p:blipFill>
          <a:blip r:embed="rId2"/>
          <a:srcRect l="27718" r="27718"/>
          <a:stretch/>
        </p:blipFill>
        <p:spPr>
          <a:xfrm>
            <a:off x="213810" y="1678492"/>
            <a:ext cx="3724098" cy="33740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11020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7FFFDA7-1402-4A63-92CC-A2F460EC2675}"/>
              </a:ext>
            </a:extLst>
          </p:cNvPr>
          <p:cNvSpPr/>
          <p:nvPr/>
        </p:nvSpPr>
        <p:spPr>
          <a:xfrm>
            <a:off x="1720249" y="1871916"/>
            <a:ext cx="5819775"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0B8B5916-E818-4559-8018-07A6087F2919}"/>
              </a:ext>
            </a:extLst>
          </p:cNvPr>
          <p:cNvSpPr txBox="1">
            <a:spLocks/>
          </p:cNvSpPr>
          <p:nvPr/>
        </p:nvSpPr>
        <p:spPr>
          <a:xfrm>
            <a:off x="1720249" y="1986743"/>
            <a:ext cx="5800513"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sz="1500" b="1" i="0" u="none" strike="noStrike" dirty="0">
                <a:solidFill>
                  <a:schemeClr val="bg1"/>
                </a:solidFill>
                <a:effectLst/>
                <a:latin typeface="Roboto Medium" panose="02000000000000000000" pitchFamily="2" charset="0"/>
                <a:ea typeface="Roboto Medium" panose="02000000000000000000" pitchFamily="2" charset="0"/>
              </a:rPr>
              <a:t>Biểu đồ đánh giá mức độ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hài</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lòng</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về</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thức</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ăn</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đồ</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uống</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trên</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máy</a:t>
            </a:r>
            <a:r>
              <a:rPr lang="en-US" sz="1500" b="1" dirty="0">
                <a:solidFill>
                  <a:schemeClr val="bg1"/>
                </a:solidFill>
                <a:latin typeface="Roboto Medium" panose="02000000000000000000" pitchFamily="2" charset="0"/>
                <a:ea typeface="Roboto Medium" panose="02000000000000000000" pitchFamily="2" charset="0"/>
              </a:rPr>
              <a:t> bay</a:t>
            </a:r>
          </a:p>
        </p:txBody>
      </p:sp>
      <p:sp>
        <p:nvSpPr>
          <p:cNvPr id="12" name="Rectangle 11">
            <a:extLst>
              <a:ext uri="{FF2B5EF4-FFF2-40B4-BE49-F238E27FC236}">
                <a16:creationId xmlns:a16="http://schemas.microsoft.com/office/drawing/2014/main" id="{47896734-B658-4616-8072-6A37B9D8F23A}"/>
              </a:ext>
            </a:extLst>
          </p:cNvPr>
          <p:cNvSpPr/>
          <p:nvPr/>
        </p:nvSpPr>
        <p:spPr>
          <a:xfrm>
            <a:off x="1335481" y="4226156"/>
            <a:ext cx="6801970"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Subtitle 2">
            <a:extLst>
              <a:ext uri="{FF2B5EF4-FFF2-40B4-BE49-F238E27FC236}">
                <a16:creationId xmlns:a16="http://schemas.microsoft.com/office/drawing/2014/main" id="{7148164E-BEFE-4693-A528-0E0ABF9AEB5E}"/>
              </a:ext>
            </a:extLst>
          </p:cNvPr>
          <p:cNvSpPr txBox="1">
            <a:spLocks/>
          </p:cNvSpPr>
          <p:nvPr/>
        </p:nvSpPr>
        <p:spPr>
          <a:xfrm>
            <a:off x="1335481" y="4340983"/>
            <a:ext cx="6801970"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sz="1500" b="1" i="0" u="none" strike="noStrike" dirty="0">
                <a:solidFill>
                  <a:schemeClr val="bg1"/>
                </a:solidFill>
                <a:effectLst/>
                <a:latin typeface="Roboto Medium" panose="02000000000000000000" pitchFamily="2" charset="0"/>
                <a:ea typeface="Roboto Medium" panose="02000000000000000000" pitchFamily="2" charset="0"/>
              </a:rPr>
              <a:t>Biểu đồ đánh giá mức độ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hài</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lòng</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về</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quy</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trình</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đăng</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ký</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trực</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tuyến</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trước</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khi</a:t>
            </a:r>
            <a:r>
              <a:rPr lang="en-US" sz="1500" b="1" i="0" u="none" strike="noStrike" dirty="0">
                <a:solidFill>
                  <a:schemeClr val="bg1"/>
                </a:solidFill>
                <a:effectLst/>
                <a:latin typeface="Roboto Medium" panose="02000000000000000000" pitchFamily="2" charset="0"/>
                <a:ea typeface="Roboto Medium" panose="02000000000000000000" pitchFamily="2" charset="0"/>
              </a:rPr>
              <a:t> bay</a:t>
            </a:r>
            <a:endParaRPr lang="en-US" sz="1500" b="1" dirty="0">
              <a:solidFill>
                <a:schemeClr val="bg1"/>
              </a:solidFill>
              <a:latin typeface="Roboto Medium" panose="02000000000000000000" pitchFamily="2" charset="0"/>
              <a:ea typeface="Roboto Medium" panose="02000000000000000000" pitchFamily="2" charset="0"/>
            </a:endParaRPr>
          </a:p>
        </p:txBody>
      </p:sp>
      <p:pic>
        <p:nvPicPr>
          <p:cNvPr id="34818" name="Picture 2">
            <a:extLst>
              <a:ext uri="{FF2B5EF4-FFF2-40B4-BE49-F238E27FC236}">
                <a16:creationId xmlns:a16="http://schemas.microsoft.com/office/drawing/2014/main" id="{E9F55003-8BF2-4835-901B-0C012F525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878" y="216995"/>
            <a:ext cx="7285604" cy="1597508"/>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ECDF17D7-54E6-4551-AB5F-0B9B010B1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78" y="2519395"/>
            <a:ext cx="7285604" cy="159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06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7FFFDA7-1402-4A63-92CC-A2F460EC2675}"/>
              </a:ext>
            </a:extLst>
          </p:cNvPr>
          <p:cNvSpPr/>
          <p:nvPr/>
        </p:nvSpPr>
        <p:spPr>
          <a:xfrm>
            <a:off x="1483401" y="1835606"/>
            <a:ext cx="6177197"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0B8B5916-E818-4559-8018-07A6087F2919}"/>
              </a:ext>
            </a:extLst>
          </p:cNvPr>
          <p:cNvSpPr txBox="1">
            <a:spLocks/>
          </p:cNvSpPr>
          <p:nvPr/>
        </p:nvSpPr>
        <p:spPr>
          <a:xfrm>
            <a:off x="1483401" y="1950433"/>
            <a:ext cx="6177197"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sz="1500" b="1" i="0" u="none" strike="noStrike" dirty="0">
                <a:solidFill>
                  <a:schemeClr val="bg1"/>
                </a:solidFill>
                <a:effectLst/>
                <a:latin typeface="Roboto Medium" panose="02000000000000000000" pitchFamily="2" charset="0"/>
                <a:ea typeface="Roboto Medium" panose="02000000000000000000" pitchFamily="2" charset="0"/>
              </a:rPr>
              <a:t>Biểu đồ đánh giá mức độ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hài</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lòng</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về</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chất</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lượng</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dịch</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vụ</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trên</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chuyến</a:t>
            </a:r>
            <a:r>
              <a:rPr lang="en-US" sz="1500" b="1" i="0" u="none" strike="noStrike" dirty="0">
                <a:solidFill>
                  <a:schemeClr val="bg1"/>
                </a:solidFill>
                <a:effectLst/>
                <a:latin typeface="Roboto Medium" panose="02000000000000000000" pitchFamily="2" charset="0"/>
                <a:ea typeface="Roboto Medium" panose="02000000000000000000" pitchFamily="2" charset="0"/>
              </a:rPr>
              <a:t> bay</a:t>
            </a:r>
            <a:endParaRPr lang="en-US" sz="1500" b="1" dirty="0">
              <a:solidFill>
                <a:schemeClr val="bg1"/>
              </a:solidFill>
              <a:latin typeface="Roboto Medium" panose="02000000000000000000" pitchFamily="2" charset="0"/>
              <a:ea typeface="Roboto Medium" panose="02000000000000000000" pitchFamily="2" charset="0"/>
            </a:endParaRPr>
          </a:p>
        </p:txBody>
      </p:sp>
      <p:sp>
        <p:nvSpPr>
          <p:cNvPr id="12" name="Rectangle 11">
            <a:extLst>
              <a:ext uri="{FF2B5EF4-FFF2-40B4-BE49-F238E27FC236}">
                <a16:creationId xmlns:a16="http://schemas.microsoft.com/office/drawing/2014/main" id="{47896734-B658-4616-8072-6A37B9D8F23A}"/>
              </a:ext>
            </a:extLst>
          </p:cNvPr>
          <p:cNvSpPr/>
          <p:nvPr/>
        </p:nvSpPr>
        <p:spPr>
          <a:xfrm>
            <a:off x="1150863" y="4240653"/>
            <a:ext cx="7439923"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Subtitle 2">
            <a:extLst>
              <a:ext uri="{FF2B5EF4-FFF2-40B4-BE49-F238E27FC236}">
                <a16:creationId xmlns:a16="http://schemas.microsoft.com/office/drawing/2014/main" id="{7148164E-BEFE-4693-A528-0E0ABF9AEB5E}"/>
              </a:ext>
            </a:extLst>
          </p:cNvPr>
          <p:cNvSpPr txBox="1">
            <a:spLocks/>
          </p:cNvSpPr>
          <p:nvPr/>
        </p:nvSpPr>
        <p:spPr>
          <a:xfrm>
            <a:off x="1150864" y="4355480"/>
            <a:ext cx="7439924"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sz="1500" b="1" i="0" u="none" strike="noStrike" dirty="0">
                <a:solidFill>
                  <a:schemeClr val="bg1"/>
                </a:solidFill>
                <a:effectLst/>
                <a:latin typeface="Roboto Medium" panose="02000000000000000000" pitchFamily="2" charset="0"/>
                <a:ea typeface="Roboto Medium" panose="02000000000000000000" pitchFamily="2" charset="0"/>
              </a:rPr>
              <a:t>Biểu đồ đánh giá mức độ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hài</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lòng</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về</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dịch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vụ</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liên</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quan</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đến</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chỗ</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ngồi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trên</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chuyến</a:t>
            </a:r>
            <a:r>
              <a:rPr lang="en-US" sz="1500" b="1" dirty="0">
                <a:solidFill>
                  <a:schemeClr val="bg1"/>
                </a:solidFill>
                <a:latin typeface="Roboto Medium" panose="02000000000000000000" pitchFamily="2" charset="0"/>
                <a:ea typeface="Roboto Medium" panose="02000000000000000000" pitchFamily="2" charset="0"/>
              </a:rPr>
              <a:t> bay</a:t>
            </a:r>
          </a:p>
        </p:txBody>
      </p:sp>
      <p:pic>
        <p:nvPicPr>
          <p:cNvPr id="35846" name="Picture 6">
            <a:extLst>
              <a:ext uri="{FF2B5EF4-FFF2-40B4-BE49-F238E27FC236}">
                <a16:creationId xmlns:a16="http://schemas.microsoft.com/office/drawing/2014/main" id="{9EA72FCC-A16F-445D-8D75-8B3057ECC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833" y="198439"/>
            <a:ext cx="7668983" cy="1537820"/>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a:extLst>
              <a:ext uri="{FF2B5EF4-FFF2-40B4-BE49-F238E27FC236}">
                <a16:creationId xmlns:a16="http://schemas.microsoft.com/office/drawing/2014/main" id="{57EC9147-239D-4E7A-8A1E-ED62C5A84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46" y="2488659"/>
            <a:ext cx="8051351" cy="1537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321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7896734-B658-4616-8072-6A37B9D8F23A}"/>
              </a:ext>
            </a:extLst>
          </p:cNvPr>
          <p:cNvSpPr/>
          <p:nvPr/>
        </p:nvSpPr>
        <p:spPr>
          <a:xfrm>
            <a:off x="1561989" y="2790367"/>
            <a:ext cx="6639258"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Subtitle 2">
            <a:extLst>
              <a:ext uri="{FF2B5EF4-FFF2-40B4-BE49-F238E27FC236}">
                <a16:creationId xmlns:a16="http://schemas.microsoft.com/office/drawing/2014/main" id="{7148164E-BEFE-4693-A528-0E0ABF9AEB5E}"/>
              </a:ext>
            </a:extLst>
          </p:cNvPr>
          <p:cNvSpPr txBox="1">
            <a:spLocks/>
          </p:cNvSpPr>
          <p:nvPr/>
        </p:nvSpPr>
        <p:spPr>
          <a:xfrm>
            <a:off x="1561989" y="2905194"/>
            <a:ext cx="6639257"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sz="1500" b="1" i="0" u="none" strike="noStrike" dirty="0">
                <a:solidFill>
                  <a:schemeClr val="bg1"/>
                </a:solidFill>
                <a:effectLst/>
                <a:latin typeface="Roboto Medium" panose="02000000000000000000" pitchFamily="2" charset="0"/>
                <a:ea typeface="Roboto Medium" panose="02000000000000000000" pitchFamily="2" charset="0"/>
              </a:rPr>
              <a:t>Biểu đồ đánh giá mức độ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hài</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lòng</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về</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quá</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trình</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xử</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lý</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hành</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lý</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sau</a:t>
            </a:r>
            <a:r>
              <a:rPr lang="en-US" sz="1500" b="1" i="0" u="none" strike="noStrike" dirty="0">
                <a:solidFill>
                  <a:schemeClr val="bg1"/>
                </a:solidFill>
                <a:effectLst/>
                <a:latin typeface="Roboto Medium" panose="02000000000000000000" pitchFamily="2" charset="0"/>
                <a:ea typeface="Roboto Medium" panose="02000000000000000000" pitchFamily="2" charset="0"/>
              </a:rPr>
              <a:t> </a:t>
            </a:r>
            <a:r>
              <a:rPr lang="en-US" sz="1500" b="1" i="0" u="none" strike="noStrike" dirty="0" err="1">
                <a:solidFill>
                  <a:schemeClr val="bg1"/>
                </a:solidFill>
                <a:effectLst/>
                <a:latin typeface="Roboto Medium" panose="02000000000000000000" pitchFamily="2" charset="0"/>
                <a:ea typeface="Roboto Medium" panose="02000000000000000000" pitchFamily="2" charset="0"/>
              </a:rPr>
              <a:t>chuyến</a:t>
            </a:r>
            <a:r>
              <a:rPr lang="en-US" sz="1500" b="1" i="0" u="none" strike="noStrike" dirty="0">
                <a:solidFill>
                  <a:schemeClr val="bg1"/>
                </a:solidFill>
                <a:effectLst/>
                <a:latin typeface="Roboto Medium" panose="02000000000000000000" pitchFamily="2" charset="0"/>
                <a:ea typeface="Roboto Medium" panose="02000000000000000000" pitchFamily="2" charset="0"/>
              </a:rPr>
              <a:t> bay</a:t>
            </a:r>
            <a:endParaRPr lang="en-US" sz="1500" b="1" dirty="0">
              <a:solidFill>
                <a:schemeClr val="bg1"/>
              </a:solidFill>
              <a:latin typeface="Roboto Medium" panose="02000000000000000000" pitchFamily="2" charset="0"/>
              <a:ea typeface="Roboto Medium" panose="02000000000000000000" pitchFamily="2" charset="0"/>
            </a:endParaRPr>
          </a:p>
        </p:txBody>
      </p:sp>
      <p:pic>
        <p:nvPicPr>
          <p:cNvPr id="36866" name="Picture 2">
            <a:extLst>
              <a:ext uri="{FF2B5EF4-FFF2-40B4-BE49-F238E27FC236}">
                <a16:creationId xmlns:a16="http://schemas.microsoft.com/office/drawing/2014/main" id="{F1C61418-3A8D-4AF2-8405-DDA6D4E0E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779" y="1047196"/>
            <a:ext cx="7931834" cy="152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2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F2805B-BD48-4155-AA96-BC5B009DF2D8}"/>
              </a:ext>
            </a:extLst>
          </p:cNvPr>
          <p:cNvSpPr>
            <a:spLocks noGrp="1"/>
          </p:cNvSpPr>
          <p:nvPr>
            <p:ph type="sldNum" sz="quarter" idx="12"/>
          </p:nvPr>
        </p:nvSpPr>
        <p:spPr/>
        <p:txBody>
          <a:bodyPr/>
          <a:lstStyle/>
          <a:p>
            <a:fld id="{01525AD0-36BB-42D5-9939-F0FEA4750160}" type="slidenum">
              <a:rPr lang="en-US" smtClean="0"/>
              <a:t>23</a:t>
            </a:fld>
            <a:endParaRPr lang="en-US"/>
          </a:p>
        </p:txBody>
      </p:sp>
      <p:pic>
        <p:nvPicPr>
          <p:cNvPr id="8" name="Picture Placeholder 7" descr="A large white building in a city&#10;&#10;Description generated with very high confidence">
            <a:extLst>
              <a:ext uri="{FF2B5EF4-FFF2-40B4-BE49-F238E27FC236}">
                <a16:creationId xmlns:a16="http://schemas.microsoft.com/office/drawing/2014/main" id="{2E7E15A8-DD19-4FCD-B1D0-96FA4ADEDA1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5" name="Freeform: Shape 4">
            <a:extLst>
              <a:ext uri="{FF2B5EF4-FFF2-40B4-BE49-F238E27FC236}">
                <a16:creationId xmlns:a16="http://schemas.microsoft.com/office/drawing/2014/main" id="{D7BC8C26-84E4-48F8-BF21-AD387B36FE51}"/>
              </a:ext>
            </a:extLst>
          </p:cNvPr>
          <p:cNvSpPr/>
          <p:nvPr/>
        </p:nvSpPr>
        <p:spPr>
          <a:xfrm>
            <a:off x="4572000" y="1"/>
            <a:ext cx="4572000" cy="5143500"/>
          </a:xfrm>
          <a:custGeom>
            <a:avLst/>
            <a:gdLst/>
            <a:ahLst/>
            <a:cxnLst/>
            <a:rect l="l" t="t" r="r" b="b"/>
            <a:pathLst>
              <a:path w="6096000" h="6858000">
                <a:moveTo>
                  <a:pt x="1040988" y="2920171"/>
                </a:moveTo>
                <a:lnTo>
                  <a:pt x="1040988" y="4309929"/>
                </a:lnTo>
                <a:lnTo>
                  <a:pt x="228228" y="4309929"/>
                </a:lnTo>
                <a:lnTo>
                  <a:pt x="975843" y="3025644"/>
                </a:lnTo>
                <a:close/>
                <a:moveTo>
                  <a:pt x="0" y="0"/>
                </a:moveTo>
                <a:lnTo>
                  <a:pt x="6096000" y="0"/>
                </a:lnTo>
                <a:lnTo>
                  <a:pt x="6096000" y="6858000"/>
                </a:lnTo>
                <a:lnTo>
                  <a:pt x="0" y="6858000"/>
                </a:lnTo>
                <a:lnTo>
                  <a:pt x="0" y="5116484"/>
                </a:lnTo>
                <a:lnTo>
                  <a:pt x="1040988" y="5116484"/>
                </a:lnTo>
                <a:lnTo>
                  <a:pt x="1040988" y="6075044"/>
                </a:lnTo>
                <a:lnTo>
                  <a:pt x="2086408" y="6075044"/>
                </a:lnTo>
                <a:lnTo>
                  <a:pt x="2086408" y="5116484"/>
                </a:lnTo>
                <a:lnTo>
                  <a:pt x="2545524" y="5116484"/>
                </a:lnTo>
                <a:lnTo>
                  <a:pt x="2545524" y="4309929"/>
                </a:lnTo>
                <a:lnTo>
                  <a:pt x="2086408" y="4309929"/>
                </a:lnTo>
                <a:lnTo>
                  <a:pt x="2086408" y="1558334"/>
                </a:lnTo>
                <a:lnTo>
                  <a:pt x="1040988" y="1558334"/>
                </a:lnTo>
                <a:lnTo>
                  <a:pt x="1040988" y="1567640"/>
                </a:lnTo>
                <a:lnTo>
                  <a:pt x="0" y="3242505"/>
                </a:lnTo>
                <a:close/>
              </a:path>
            </a:pathLst>
          </a:custGeom>
          <a:gradFill>
            <a:gsLst>
              <a:gs pos="0">
                <a:srgbClr val="FFFFFF">
                  <a:alpha val="24000"/>
                </a:srgbClr>
              </a:gs>
              <a:gs pos="100000">
                <a:srgbClr val="3AADB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p>
        </p:txBody>
      </p:sp>
      <p:sp>
        <p:nvSpPr>
          <p:cNvPr id="9" name="Rectangle 8">
            <a:extLst>
              <a:ext uri="{FF2B5EF4-FFF2-40B4-BE49-F238E27FC236}">
                <a16:creationId xmlns:a16="http://schemas.microsoft.com/office/drawing/2014/main" id="{D537C23C-E3AE-412D-BA71-770EA06E481A}"/>
              </a:ext>
            </a:extLst>
          </p:cNvPr>
          <p:cNvSpPr/>
          <p:nvPr/>
        </p:nvSpPr>
        <p:spPr>
          <a:xfrm>
            <a:off x="278560" y="125393"/>
            <a:ext cx="3965648" cy="48876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E015A85A-60D3-4527-B436-B51968D5B70D}"/>
              </a:ext>
            </a:extLst>
          </p:cNvPr>
          <p:cNvSpPr txBox="1"/>
          <p:nvPr/>
        </p:nvSpPr>
        <p:spPr>
          <a:xfrm>
            <a:off x="619458" y="1599699"/>
            <a:ext cx="3283851" cy="1569660"/>
          </a:xfrm>
          <a:prstGeom prst="rect">
            <a:avLst/>
          </a:prstGeom>
          <a:solidFill>
            <a:schemeClr val="accent2">
              <a:lumMod val="40000"/>
              <a:lumOff val="60000"/>
            </a:schemeClr>
          </a:solidFill>
          <a:effectLst>
            <a:innerShdw blurRad="114300">
              <a:prstClr val="black"/>
            </a:innerShd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dirty="0" err="1">
                <a:latin typeface="Roboto Black" panose="02000000000000000000" pitchFamily="2" charset="0"/>
                <a:ea typeface="Roboto Black" panose="02000000000000000000" pitchFamily="2" charset="0"/>
              </a:rPr>
              <a:t>Xây</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dựng</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mô</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hình</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hồi</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quy</a:t>
            </a:r>
            <a:r>
              <a:rPr lang="en-US" sz="2400" dirty="0">
                <a:latin typeface="Roboto Black" panose="02000000000000000000" pitchFamily="2" charset="0"/>
                <a:ea typeface="Roboto Black" panose="02000000000000000000" pitchFamily="2" charset="0"/>
              </a:rPr>
              <a:t> Logistic </a:t>
            </a:r>
            <a:r>
              <a:rPr lang="en-US" sz="2400" dirty="0" err="1">
                <a:latin typeface="Roboto Black" panose="02000000000000000000" pitchFamily="2" charset="0"/>
                <a:ea typeface="Roboto Black" panose="02000000000000000000" pitchFamily="2" charset="0"/>
              </a:rPr>
              <a:t>và</a:t>
            </a:r>
            <a:r>
              <a:rPr lang="en-US" sz="2400" dirty="0">
                <a:latin typeface="Roboto Black" panose="02000000000000000000" pitchFamily="2" charset="0"/>
                <a:ea typeface="Roboto Black" panose="02000000000000000000" pitchFamily="2" charset="0"/>
              </a:rPr>
              <a:t> so </a:t>
            </a:r>
            <a:r>
              <a:rPr lang="en-US" sz="2400" dirty="0" err="1">
                <a:latin typeface="Roboto Black" panose="02000000000000000000" pitchFamily="2" charset="0"/>
                <a:ea typeface="Roboto Black" panose="02000000000000000000" pitchFamily="2" charset="0"/>
              </a:rPr>
              <a:t>sánh</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với</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các</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mô</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hình</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phân</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loại</a:t>
            </a:r>
            <a:r>
              <a:rPr lang="en-US" sz="2400" dirty="0">
                <a:latin typeface="Roboto Black" panose="02000000000000000000" pitchFamily="2" charset="0"/>
                <a:ea typeface="Roboto Black" panose="02000000000000000000" pitchFamily="2" charset="0"/>
              </a:rPr>
              <a:t> </a:t>
            </a:r>
            <a:r>
              <a:rPr lang="en-US" sz="2400" dirty="0" err="1">
                <a:latin typeface="Roboto Black" panose="02000000000000000000" pitchFamily="2" charset="0"/>
                <a:ea typeface="Roboto Black" panose="02000000000000000000" pitchFamily="2" charset="0"/>
              </a:rPr>
              <a:t>khác</a:t>
            </a:r>
            <a:endParaRPr lang="en-US" sz="2400" dirty="0">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3756332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DC57BEB-981D-439F-874B-91F07B2EAEFD}"/>
              </a:ext>
            </a:extLst>
          </p:cNvPr>
          <p:cNvSpPr txBox="1"/>
          <p:nvPr/>
        </p:nvSpPr>
        <p:spPr>
          <a:xfrm>
            <a:off x="184126" y="-81879"/>
            <a:ext cx="1802990" cy="1477328"/>
          </a:xfrm>
          <a:prstGeom prst="rect">
            <a:avLst/>
          </a:prstGeom>
          <a:noFill/>
        </p:spPr>
        <p:txBody>
          <a:bodyPr wrap="square" rtlCol="0">
            <a:spAutoFit/>
          </a:bodyPr>
          <a:lstStyle/>
          <a:p>
            <a:r>
              <a:rPr lang="en-US" sz="9000" dirty="0">
                <a:solidFill>
                  <a:schemeClr val="accent1">
                    <a:lumMod val="60000"/>
                    <a:lumOff val="40000"/>
                  </a:schemeClr>
                </a:solidFill>
                <a:latin typeface="Roboto Black" panose="02000000000000000000" pitchFamily="2" charset="0"/>
                <a:ea typeface="Roboto Black" panose="02000000000000000000" pitchFamily="2" charset="0"/>
              </a:rPr>
              <a:t>01</a:t>
            </a:r>
          </a:p>
        </p:txBody>
      </p:sp>
      <p:sp>
        <p:nvSpPr>
          <p:cNvPr id="20" name="TextBox 19">
            <a:extLst>
              <a:ext uri="{FF2B5EF4-FFF2-40B4-BE49-F238E27FC236}">
                <a16:creationId xmlns:a16="http://schemas.microsoft.com/office/drawing/2014/main" id="{7EA5C247-4FCA-45E2-B1AD-15DAA3CACEDB}"/>
              </a:ext>
            </a:extLst>
          </p:cNvPr>
          <p:cNvSpPr txBox="1"/>
          <p:nvPr/>
        </p:nvSpPr>
        <p:spPr>
          <a:xfrm>
            <a:off x="201435" y="1106908"/>
            <a:ext cx="3223449" cy="323165"/>
          </a:xfrm>
          <a:prstGeom prst="rect">
            <a:avLst/>
          </a:prstGeom>
          <a:noFill/>
        </p:spPr>
        <p:txBody>
          <a:bodyPr wrap="square" rtlCol="0">
            <a:spAutoFit/>
          </a:bodyPr>
          <a:lstStyle/>
          <a:p>
            <a:r>
              <a:rPr lang="en-US" sz="1500" b="1" dirty="0">
                <a:solidFill>
                  <a:schemeClr val="accent1">
                    <a:lumMod val="60000"/>
                    <a:lumOff val="40000"/>
                  </a:schemeClr>
                </a:solidFill>
                <a:latin typeface="Arial" panose="020B0604020202020204" pitchFamily="34" charset="0"/>
                <a:cs typeface="Arial" panose="020B0604020202020204" pitchFamily="34" charset="0"/>
              </a:rPr>
              <a:t>Data Cleaning and preprocessing</a:t>
            </a:r>
            <a:endParaRPr lang="en-US" sz="1500" dirty="0">
              <a:solidFill>
                <a:schemeClr val="accent1">
                  <a:lumMod val="60000"/>
                  <a:lumOff val="40000"/>
                </a:schemeClr>
              </a:solidFill>
              <a:latin typeface="Arial" panose="020B0604020202020204" pitchFamily="34" charset="0"/>
              <a:ea typeface="Roboto Medium" panose="02000000000000000000" pitchFamily="2" charset="0"/>
              <a:cs typeface="Arial" panose="020B0604020202020204" pitchFamily="34" charset="0"/>
            </a:endParaRPr>
          </a:p>
        </p:txBody>
      </p:sp>
      <p:sp>
        <p:nvSpPr>
          <p:cNvPr id="24" name="Rectangle 23">
            <a:extLst>
              <a:ext uri="{FF2B5EF4-FFF2-40B4-BE49-F238E27FC236}">
                <a16:creationId xmlns:a16="http://schemas.microsoft.com/office/drawing/2014/main" id="{096ED41A-B3DE-45D7-B063-6F4897FF1FF1}"/>
              </a:ext>
            </a:extLst>
          </p:cNvPr>
          <p:cNvSpPr/>
          <p:nvPr/>
        </p:nvSpPr>
        <p:spPr>
          <a:xfrm>
            <a:off x="396773" y="2351820"/>
            <a:ext cx="2832772" cy="1569660"/>
          </a:xfrm>
          <a:prstGeom prst="rect">
            <a:avLst/>
          </a:prstGeom>
        </p:spPr>
        <p:txBody>
          <a:bodyPr wrap="square">
            <a:spAutoFit/>
          </a:bodyPr>
          <a:lstStyle/>
          <a:p>
            <a:pPr algn="just" rtl="0">
              <a:spcBef>
                <a:spcPts val="0"/>
              </a:spcBef>
              <a:spcAft>
                <a:spcPts val="0"/>
              </a:spcAft>
            </a:pPr>
            <a:r>
              <a:rPr lang="en-US" sz="1600" dirty="0" err="1">
                <a:solidFill>
                  <a:schemeClr val="bg1"/>
                </a:solidFill>
                <a:latin typeface="Arial" panose="020B0604020202020204" pitchFamily="34" charset="0"/>
                <a:cs typeface="Arial" panose="020B0604020202020204" pitchFamily="34" charset="0"/>
              </a:rPr>
              <a:t>N</a:t>
            </a:r>
            <a:r>
              <a:rPr lang="en-US" sz="1600" b="0" i="0" u="none" strike="noStrike" dirty="0" err="1">
                <a:solidFill>
                  <a:schemeClr val="bg1"/>
                </a:solidFill>
                <a:effectLst/>
                <a:latin typeface="Arial" panose="020B0604020202020204" pitchFamily="34" charset="0"/>
                <a:cs typeface="Arial" panose="020B0604020202020204" pitchFamily="34" charset="0"/>
              </a:rPr>
              <a:t>hận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thấy</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cột</a:t>
            </a:r>
            <a:r>
              <a:rPr lang="en-US" sz="1600" b="0" i="0" u="none" strike="noStrike" dirty="0">
                <a:solidFill>
                  <a:schemeClr val="bg1"/>
                </a:solidFill>
                <a:effectLst/>
                <a:latin typeface="Arial" panose="020B0604020202020204" pitchFamily="34" charset="0"/>
                <a:cs typeface="Arial" panose="020B0604020202020204" pitchFamily="34" charset="0"/>
              </a:rPr>
              <a:t> Arrival Delay </a:t>
            </a:r>
            <a:r>
              <a:rPr lang="en-US" sz="1600" b="0" i="0" u="none" strike="noStrike" dirty="0" err="1">
                <a:solidFill>
                  <a:schemeClr val="bg1"/>
                </a:solidFill>
                <a:effectLst/>
                <a:latin typeface="Arial" panose="020B0604020202020204" pitchFamily="34" charset="0"/>
                <a:cs typeface="Arial" panose="020B0604020202020204" pitchFamily="34" charset="0"/>
              </a:rPr>
              <a:t>có</a:t>
            </a:r>
            <a:r>
              <a:rPr lang="en-US" sz="1600" b="0" i="0" u="none" strike="noStrike" dirty="0">
                <a:solidFill>
                  <a:schemeClr val="bg1"/>
                </a:solidFill>
                <a:effectLst/>
                <a:latin typeface="Arial" panose="020B0604020202020204" pitchFamily="34" charset="0"/>
                <a:cs typeface="Arial" panose="020B0604020202020204" pitchFamily="34" charset="0"/>
              </a:rPr>
              <a:t> 393 records </a:t>
            </a:r>
            <a:r>
              <a:rPr lang="en-US" sz="1600" b="0" i="0" u="none" strike="noStrike" dirty="0" err="1">
                <a:solidFill>
                  <a:schemeClr val="bg1"/>
                </a:solidFill>
                <a:effectLst/>
                <a:latin typeface="Arial" panose="020B0604020202020204" pitchFamily="34" charset="0"/>
                <a:cs typeface="Arial" panose="020B0604020202020204" pitchFamily="34" charset="0"/>
              </a:rPr>
              <a:t>có</a:t>
            </a:r>
            <a:r>
              <a:rPr lang="en-US" sz="1600" b="0" i="0" u="none" strike="noStrike" dirty="0">
                <a:solidFill>
                  <a:schemeClr val="bg1"/>
                </a:solidFill>
                <a:effectLst/>
                <a:latin typeface="Arial" panose="020B0604020202020204" pitchFamily="34" charset="0"/>
                <a:cs typeface="Arial" panose="020B0604020202020204" pitchFamily="34" charset="0"/>
              </a:rPr>
              <a:t> missing values. </a:t>
            </a:r>
            <a:r>
              <a:rPr lang="en-US" sz="1600" b="0" i="0" u="none" strike="noStrike" dirty="0" err="1">
                <a:solidFill>
                  <a:schemeClr val="bg1"/>
                </a:solidFill>
                <a:effectLst/>
                <a:latin typeface="Arial" panose="020B0604020202020204" pitchFamily="34" charset="0"/>
                <a:cs typeface="Arial" panose="020B0604020202020204" pitchFamily="34" charset="0"/>
              </a:rPr>
              <a:t>Nhóm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sẽ</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thực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hiện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việc</a:t>
            </a:r>
            <a:r>
              <a:rPr lang="en-US" sz="1600" b="0" i="0" u="none" strike="noStrike" dirty="0">
                <a:solidFill>
                  <a:schemeClr val="bg1"/>
                </a:solidFill>
                <a:effectLst/>
                <a:latin typeface="Arial" panose="020B0604020202020204" pitchFamily="34" charset="0"/>
                <a:cs typeface="Arial" panose="020B0604020202020204" pitchFamily="34" charset="0"/>
              </a:rPr>
              <a:t> cleaning </a:t>
            </a:r>
            <a:r>
              <a:rPr lang="en-US" sz="1600" b="0" i="0" u="none" strike="noStrike" dirty="0" err="1">
                <a:solidFill>
                  <a:schemeClr val="bg1"/>
                </a:solidFill>
                <a:effectLst/>
                <a:latin typeface="Arial" panose="020B0604020202020204" pitchFamily="34" charset="0"/>
                <a:cs typeface="Arial" panose="020B0604020202020204" pitchFamily="34" charset="0"/>
              </a:rPr>
              <a:t>cột</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này</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để</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thực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hiện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việc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sử</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dụng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mô</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hình</a:t>
            </a:r>
            <a:r>
              <a:rPr lang="en-US" sz="1600" b="0" i="0" u="none" strike="noStrike" dirty="0">
                <a:solidFill>
                  <a:schemeClr val="bg1"/>
                </a:solidFill>
                <a:effectLst/>
                <a:latin typeface="Arial" panose="020B0604020202020204" pitchFamily="34" charset="0"/>
                <a:cs typeface="Arial" panose="020B0604020202020204" pitchFamily="34" charset="0"/>
              </a:rPr>
              <a:t> Logistic Regression.</a:t>
            </a:r>
            <a:endParaRPr lang="en-US" sz="1600" b="0" dirty="0">
              <a:solidFill>
                <a:schemeClr val="bg1"/>
              </a:solidFill>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A238459-7519-4CE2-AD88-C67930EC6C56}"/>
              </a:ext>
            </a:extLst>
          </p:cNvPr>
          <p:cNvSpPr/>
          <p:nvPr/>
        </p:nvSpPr>
        <p:spPr>
          <a:xfrm>
            <a:off x="1144216" y="1757561"/>
            <a:ext cx="1508520"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Subtitle 2">
            <a:extLst>
              <a:ext uri="{FF2B5EF4-FFF2-40B4-BE49-F238E27FC236}">
                <a16:creationId xmlns:a16="http://schemas.microsoft.com/office/drawing/2014/main" id="{DE09397C-A60C-4C29-9298-3C78F57BCACE}"/>
              </a:ext>
            </a:extLst>
          </p:cNvPr>
          <p:cNvSpPr txBox="1">
            <a:spLocks/>
          </p:cNvSpPr>
          <p:nvPr/>
        </p:nvSpPr>
        <p:spPr>
          <a:xfrm>
            <a:off x="1144216" y="1872388"/>
            <a:ext cx="1508520"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Data Cleaning</a:t>
            </a:r>
          </a:p>
        </p:txBody>
      </p:sp>
      <p:sp>
        <p:nvSpPr>
          <p:cNvPr id="33" name="Right Triangle 32">
            <a:extLst>
              <a:ext uri="{FF2B5EF4-FFF2-40B4-BE49-F238E27FC236}">
                <a16:creationId xmlns:a16="http://schemas.microsoft.com/office/drawing/2014/main" id="{00994FDC-72F3-4525-B7C9-78EBCB8ED6DB}"/>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ight Triangle 7">
            <a:extLst>
              <a:ext uri="{FF2B5EF4-FFF2-40B4-BE49-F238E27FC236}">
                <a16:creationId xmlns:a16="http://schemas.microsoft.com/office/drawing/2014/main" id="{4EE5F8B0-2347-4D34-B980-9B4C14C3A74B}"/>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1266" name="Picture 2">
            <a:extLst>
              <a:ext uri="{FF2B5EF4-FFF2-40B4-BE49-F238E27FC236}">
                <a16:creationId xmlns:a16="http://schemas.microsoft.com/office/drawing/2014/main" id="{471F5BA1-FED6-493F-A530-DA56BBDC5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793" y="1268490"/>
            <a:ext cx="5464207" cy="3424049"/>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531;p32">
            <a:extLst>
              <a:ext uri="{FF2B5EF4-FFF2-40B4-BE49-F238E27FC236}">
                <a16:creationId xmlns:a16="http://schemas.microsoft.com/office/drawing/2014/main" id="{B6741C11-F5AD-4D8A-BF14-B42836EB70A3}"/>
              </a:ext>
            </a:extLst>
          </p:cNvPr>
          <p:cNvSpPr/>
          <p:nvPr/>
        </p:nvSpPr>
        <p:spPr>
          <a:xfrm rot="16200000">
            <a:off x="7318830" y="12969"/>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98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96ED41A-B3DE-45D7-B063-6F4897FF1FF1}"/>
              </a:ext>
            </a:extLst>
          </p:cNvPr>
          <p:cNvSpPr/>
          <p:nvPr/>
        </p:nvSpPr>
        <p:spPr>
          <a:xfrm>
            <a:off x="732629" y="3871146"/>
            <a:ext cx="7343554" cy="1077218"/>
          </a:xfrm>
          <a:prstGeom prst="rect">
            <a:avLst/>
          </a:prstGeom>
        </p:spPr>
        <p:txBody>
          <a:bodyPr wrap="square">
            <a:spAutoFit/>
          </a:bodyPr>
          <a:lstStyle/>
          <a:p>
            <a:pPr algn="just" rtl="0">
              <a:spcBef>
                <a:spcPts val="0"/>
              </a:spcBef>
              <a:spcAft>
                <a:spcPts val="0"/>
              </a:spcAft>
            </a:pPr>
            <a:r>
              <a:rPr lang="en-US" sz="1600" b="0" i="0" u="none" strike="noStrike" dirty="0" err="1">
                <a:solidFill>
                  <a:schemeClr val="bg1"/>
                </a:solidFill>
                <a:effectLst/>
                <a:latin typeface="Arial" panose="020B0604020202020204" pitchFamily="34" charset="0"/>
                <a:cs typeface="Arial" panose="020B0604020202020204" pitchFamily="34" charset="0"/>
              </a:rPr>
              <a:t>Nhóm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sẽ</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thực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hiện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việc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gán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giá</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trị</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lại</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cho</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các</a:t>
            </a:r>
            <a:r>
              <a:rPr lang="en-US" sz="1600" b="0" i="0" u="none" strike="noStrike" dirty="0">
                <a:solidFill>
                  <a:schemeClr val="bg1"/>
                </a:solidFill>
                <a:effectLst/>
                <a:latin typeface="Arial" panose="020B0604020202020204" pitchFamily="34" charset="0"/>
                <a:cs typeface="Arial" panose="020B0604020202020204" pitchFamily="34" charset="0"/>
              </a:rPr>
              <a:t> missing value </a:t>
            </a:r>
            <a:r>
              <a:rPr lang="en-US" sz="1600" b="0" i="0" u="none" strike="noStrike" dirty="0" err="1">
                <a:solidFill>
                  <a:schemeClr val="bg1"/>
                </a:solidFill>
                <a:effectLst/>
                <a:latin typeface="Arial" panose="020B0604020202020204" pitchFamily="34" charset="0"/>
                <a:cs typeface="Arial" panose="020B0604020202020204" pitchFamily="34" charset="0"/>
              </a:rPr>
              <a:t>của</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cột</a:t>
            </a:r>
            <a:r>
              <a:rPr lang="en-US" sz="1600" b="0" i="0" u="none" strike="noStrike" dirty="0">
                <a:solidFill>
                  <a:schemeClr val="bg1"/>
                </a:solidFill>
                <a:effectLst/>
                <a:latin typeface="Arial" panose="020B0604020202020204" pitchFamily="34" charset="0"/>
                <a:cs typeface="Arial" panose="020B0604020202020204" pitchFamily="34" charset="0"/>
              </a:rPr>
              <a:t> Arrival Delay </a:t>
            </a:r>
            <a:r>
              <a:rPr lang="en-US" sz="1600" b="0" i="0" u="none" strike="noStrike" dirty="0" err="1">
                <a:solidFill>
                  <a:schemeClr val="bg1"/>
                </a:solidFill>
                <a:effectLst/>
                <a:latin typeface="Arial" panose="020B0604020202020204" pitchFamily="34" charset="0"/>
                <a:cs typeface="Arial" panose="020B0604020202020204" pitchFamily="34" charset="0"/>
              </a:rPr>
              <a:t>dựa</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vào</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cột</a:t>
            </a:r>
            <a:r>
              <a:rPr lang="en-US" sz="1600" b="0" i="0" u="none" strike="noStrike" dirty="0">
                <a:solidFill>
                  <a:schemeClr val="bg1"/>
                </a:solidFill>
                <a:effectLst/>
                <a:latin typeface="Arial" panose="020B0604020202020204" pitchFamily="34" charset="0"/>
                <a:cs typeface="Arial" panose="020B0604020202020204" pitchFamily="34" charset="0"/>
              </a:rPr>
              <a:t> Departure Delay. </a:t>
            </a:r>
            <a:r>
              <a:rPr lang="en-US" sz="1600" b="0" i="0" u="none" strike="noStrike" dirty="0" err="1">
                <a:solidFill>
                  <a:schemeClr val="bg1"/>
                </a:solidFill>
                <a:effectLst/>
                <a:latin typeface="Arial" panose="020B0604020202020204" pitchFamily="34" charset="0"/>
                <a:cs typeface="Arial" panose="020B0604020202020204" pitchFamily="34" charset="0"/>
              </a:rPr>
              <a:t>Cụ</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thể</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nhóm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sẽ</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kiểm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tra</a:t>
            </a:r>
            <a:r>
              <a:rPr lang="en-US" sz="1600" b="0" i="0" u="none" strike="noStrike" dirty="0">
                <a:solidFill>
                  <a:schemeClr val="bg1"/>
                </a:solidFill>
                <a:effectLst/>
                <a:latin typeface="Arial" panose="020B0604020202020204" pitchFamily="34" charset="0"/>
                <a:cs typeface="Arial" panose="020B0604020202020204" pitchFamily="34" charset="0"/>
              </a:rPr>
              <a:t> Departure Delay </a:t>
            </a:r>
            <a:r>
              <a:rPr lang="en-US" sz="1600" b="0" i="0" u="none" strike="noStrike" dirty="0" err="1">
                <a:solidFill>
                  <a:schemeClr val="bg1"/>
                </a:solidFill>
                <a:effectLst/>
                <a:latin typeface="Arial" panose="020B0604020202020204" pitchFamily="34" charset="0"/>
                <a:cs typeface="Arial" panose="020B0604020202020204" pitchFamily="34" charset="0"/>
              </a:rPr>
              <a:t>trong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số</a:t>
            </a:r>
            <a:r>
              <a:rPr lang="en-US" sz="1600" b="0" i="0" u="none" strike="noStrike" dirty="0">
                <a:solidFill>
                  <a:schemeClr val="bg1"/>
                </a:solidFill>
                <a:effectLst/>
                <a:latin typeface="Arial" panose="020B0604020202020204" pitchFamily="34" charset="0"/>
                <a:cs typeface="Arial" panose="020B0604020202020204" pitchFamily="34" charset="0"/>
              </a:rPr>
              <a:t> 393 records missing value </a:t>
            </a:r>
            <a:r>
              <a:rPr lang="en-US" sz="1600" b="0" i="0" u="none" strike="noStrike" dirty="0" err="1">
                <a:solidFill>
                  <a:schemeClr val="bg1"/>
                </a:solidFill>
                <a:effectLst/>
                <a:latin typeface="Arial" panose="020B0604020202020204" pitchFamily="34" charset="0"/>
                <a:cs typeface="Arial" panose="020B0604020202020204" pitchFamily="34" charset="0"/>
              </a:rPr>
              <a:t>này</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có</a:t>
            </a:r>
            <a:r>
              <a:rPr lang="en-US" sz="1600" b="0" i="0" u="none" strike="noStrike" dirty="0">
                <a:solidFill>
                  <a:schemeClr val="bg1"/>
                </a:solidFill>
                <a:effectLst/>
                <a:latin typeface="Arial" panose="020B0604020202020204" pitchFamily="34" charset="0"/>
                <a:cs typeface="Arial" panose="020B0604020202020204" pitchFamily="34" charset="0"/>
              </a:rPr>
              <a:t> bao </a:t>
            </a:r>
            <a:r>
              <a:rPr lang="en-US" sz="1600" b="0" i="0" u="none" strike="noStrike" dirty="0" err="1">
                <a:solidFill>
                  <a:schemeClr val="bg1"/>
                </a:solidFill>
                <a:effectLst/>
                <a:latin typeface="Arial" panose="020B0604020202020204" pitchFamily="34" charset="0"/>
                <a:cs typeface="Arial" panose="020B0604020202020204" pitchFamily="34" charset="0"/>
              </a:rPr>
              <a:t>nhiêu</a:t>
            </a:r>
            <a:r>
              <a:rPr lang="en-US" sz="1600" b="0" i="0" u="none" strike="noStrike" dirty="0">
                <a:solidFill>
                  <a:schemeClr val="bg1"/>
                </a:solidFill>
                <a:effectLst/>
                <a:latin typeface="Arial" panose="020B0604020202020204" pitchFamily="34" charset="0"/>
                <a:cs typeface="Arial" panose="020B0604020202020204" pitchFamily="34" charset="0"/>
              </a:rPr>
              <a:t> record </a:t>
            </a:r>
            <a:r>
              <a:rPr lang="en-US" sz="1600" b="0" i="0" u="none" strike="noStrike" dirty="0" err="1">
                <a:solidFill>
                  <a:schemeClr val="bg1"/>
                </a:solidFill>
                <a:effectLst/>
                <a:latin typeface="Arial" panose="020B0604020202020204" pitchFamily="34" charset="0"/>
                <a:cs typeface="Arial" panose="020B0604020202020204" pitchFamily="34" charset="0"/>
              </a:rPr>
              <a:t>là</a:t>
            </a:r>
            <a:r>
              <a:rPr lang="en-US" sz="1600" b="0" i="0" u="none" strike="noStrike" dirty="0">
                <a:solidFill>
                  <a:schemeClr val="bg1"/>
                </a:solidFill>
                <a:effectLst/>
                <a:latin typeface="Arial" panose="020B0604020202020204" pitchFamily="34" charset="0"/>
                <a:cs typeface="Arial" panose="020B0604020202020204" pitchFamily="34" charset="0"/>
              </a:rPr>
              <a:t> Departure Delay </a:t>
            </a:r>
            <a:r>
              <a:rPr lang="en-US" sz="1600" b="0" i="0" u="none" strike="noStrike" dirty="0" err="1">
                <a:solidFill>
                  <a:schemeClr val="bg1"/>
                </a:solidFill>
                <a:effectLst/>
                <a:latin typeface="Arial" panose="020B0604020202020204" pitchFamily="34" charset="0"/>
                <a:cs typeface="Arial" panose="020B0604020202020204" pitchFamily="34" charset="0"/>
              </a:rPr>
              <a:t>có</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giá</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trị</a:t>
            </a:r>
            <a:r>
              <a:rPr lang="en-US" sz="1600" b="0" i="0" u="none" strike="noStrike" dirty="0">
                <a:solidFill>
                  <a:schemeClr val="bg1"/>
                </a:solidFill>
                <a:effectLst/>
                <a:latin typeface="Arial" panose="020B0604020202020204" pitchFamily="34" charset="0"/>
                <a:cs typeface="Arial" panose="020B0604020202020204" pitchFamily="34" charset="0"/>
              </a:rPr>
              <a:t> 0.</a:t>
            </a:r>
            <a:endParaRPr lang="en-US" sz="1600" b="0" dirty="0">
              <a:solidFill>
                <a:schemeClr val="bg1"/>
              </a:solidFill>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A238459-7519-4CE2-AD88-C67930EC6C56}"/>
              </a:ext>
            </a:extLst>
          </p:cNvPr>
          <p:cNvSpPr/>
          <p:nvPr/>
        </p:nvSpPr>
        <p:spPr>
          <a:xfrm>
            <a:off x="3650147" y="100898"/>
            <a:ext cx="1508520"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Subtitle 2">
            <a:extLst>
              <a:ext uri="{FF2B5EF4-FFF2-40B4-BE49-F238E27FC236}">
                <a16:creationId xmlns:a16="http://schemas.microsoft.com/office/drawing/2014/main" id="{DE09397C-A60C-4C29-9298-3C78F57BCACE}"/>
              </a:ext>
            </a:extLst>
          </p:cNvPr>
          <p:cNvSpPr txBox="1">
            <a:spLocks/>
          </p:cNvSpPr>
          <p:nvPr/>
        </p:nvSpPr>
        <p:spPr>
          <a:xfrm>
            <a:off x="3650147" y="215725"/>
            <a:ext cx="1508520"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Data Cleaning</a:t>
            </a:r>
          </a:p>
        </p:txBody>
      </p:sp>
      <p:sp>
        <p:nvSpPr>
          <p:cNvPr id="33" name="Right Triangle 32">
            <a:extLst>
              <a:ext uri="{FF2B5EF4-FFF2-40B4-BE49-F238E27FC236}">
                <a16:creationId xmlns:a16="http://schemas.microsoft.com/office/drawing/2014/main" id="{00994FDC-72F3-4525-B7C9-78EBCB8ED6DB}"/>
              </a:ext>
            </a:extLst>
          </p:cNvPr>
          <p:cNvSpPr/>
          <p:nvPr/>
        </p:nvSpPr>
        <p:spPr>
          <a:xfrm rot="5400000">
            <a:off x="16548" y="-16546"/>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ight Triangle 7">
            <a:extLst>
              <a:ext uri="{FF2B5EF4-FFF2-40B4-BE49-F238E27FC236}">
                <a16:creationId xmlns:a16="http://schemas.microsoft.com/office/drawing/2014/main" id="{4EE5F8B0-2347-4D34-B980-9B4C14C3A74B}"/>
              </a:ext>
            </a:extLst>
          </p:cNvPr>
          <p:cNvSpPr/>
          <p:nvPr/>
        </p:nvSpPr>
        <p:spPr>
          <a:xfrm rot="16200000">
            <a:off x="8622320" y="4621821"/>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2290" name="Picture 2">
            <a:extLst>
              <a:ext uri="{FF2B5EF4-FFF2-40B4-BE49-F238E27FC236}">
                <a16:creationId xmlns:a16="http://schemas.microsoft.com/office/drawing/2014/main" id="{7813B1E7-99F1-4D58-BCA8-21A20D031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28" y="695157"/>
            <a:ext cx="6230757" cy="3061162"/>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31;p32">
            <a:extLst>
              <a:ext uri="{FF2B5EF4-FFF2-40B4-BE49-F238E27FC236}">
                <a16:creationId xmlns:a16="http://schemas.microsoft.com/office/drawing/2014/main" id="{F652E6CC-882A-4D50-AE08-D581142BFD73}"/>
              </a:ext>
            </a:extLst>
          </p:cNvPr>
          <p:cNvSpPr/>
          <p:nvPr/>
        </p:nvSpPr>
        <p:spPr>
          <a:xfrm rot="16200000">
            <a:off x="8239917" y="2044664"/>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74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ight Triangle 32">
            <a:extLst>
              <a:ext uri="{FF2B5EF4-FFF2-40B4-BE49-F238E27FC236}">
                <a16:creationId xmlns:a16="http://schemas.microsoft.com/office/drawing/2014/main" id="{00994FDC-72F3-4525-B7C9-78EBCB8ED6DB}"/>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ight Triangle 7">
            <a:extLst>
              <a:ext uri="{FF2B5EF4-FFF2-40B4-BE49-F238E27FC236}">
                <a16:creationId xmlns:a16="http://schemas.microsoft.com/office/drawing/2014/main" id="{4EE5F8B0-2347-4D34-B980-9B4C14C3A74B}"/>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8C88DCE4-577A-4492-A0A3-9AE8E27055D2}"/>
              </a:ext>
            </a:extLst>
          </p:cNvPr>
          <p:cNvSpPr/>
          <p:nvPr/>
        </p:nvSpPr>
        <p:spPr>
          <a:xfrm>
            <a:off x="3650147" y="100898"/>
            <a:ext cx="1508520"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Subtitle 2">
            <a:extLst>
              <a:ext uri="{FF2B5EF4-FFF2-40B4-BE49-F238E27FC236}">
                <a16:creationId xmlns:a16="http://schemas.microsoft.com/office/drawing/2014/main" id="{D488D891-109C-4EE0-9AAB-1BF59D74689F}"/>
              </a:ext>
            </a:extLst>
          </p:cNvPr>
          <p:cNvSpPr txBox="1">
            <a:spLocks/>
          </p:cNvSpPr>
          <p:nvPr/>
        </p:nvSpPr>
        <p:spPr>
          <a:xfrm>
            <a:off x="3650147" y="215725"/>
            <a:ext cx="1508520"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Data Cleaning</a:t>
            </a:r>
          </a:p>
        </p:txBody>
      </p:sp>
      <p:pic>
        <p:nvPicPr>
          <p:cNvPr id="14338" name="Picture 2">
            <a:extLst>
              <a:ext uri="{FF2B5EF4-FFF2-40B4-BE49-F238E27FC236}">
                <a16:creationId xmlns:a16="http://schemas.microsoft.com/office/drawing/2014/main" id="{5774E5DD-C098-40E5-B03A-8A50D807A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778" y="766744"/>
            <a:ext cx="5067170" cy="96798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F948F9B2-E631-4BE5-BBCA-21030DC92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852" y="1828025"/>
            <a:ext cx="5091021" cy="65692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6E414F1-8D2B-476D-9C45-19F4DD1D0360}"/>
              </a:ext>
            </a:extLst>
          </p:cNvPr>
          <p:cNvSpPr/>
          <p:nvPr/>
        </p:nvSpPr>
        <p:spPr>
          <a:xfrm>
            <a:off x="252566" y="789916"/>
            <a:ext cx="3584856" cy="1815882"/>
          </a:xfrm>
          <a:prstGeom prst="rect">
            <a:avLst/>
          </a:prstGeom>
        </p:spPr>
        <p:txBody>
          <a:bodyPr wrap="square">
            <a:spAutoFit/>
          </a:bodyPr>
          <a:lstStyle/>
          <a:p>
            <a:pPr algn="just"/>
            <a:r>
              <a:rPr lang="en-US" sz="1600" b="0" i="0" u="none" strike="noStrike" dirty="0" err="1">
                <a:solidFill>
                  <a:schemeClr val="bg1"/>
                </a:solidFill>
                <a:effectLst/>
                <a:latin typeface="Arial" panose="020B0604020202020204" pitchFamily="34" charset="0"/>
                <a:cs typeface="Arial" panose="020B0604020202020204" pitchFamily="34" charset="0"/>
              </a:rPr>
              <a:t>Tổng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cộng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có</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khoảng</a:t>
            </a:r>
            <a:r>
              <a:rPr lang="en-US" sz="1600" b="0" i="0" u="none" strike="noStrike" dirty="0">
                <a:solidFill>
                  <a:schemeClr val="bg1"/>
                </a:solidFill>
                <a:effectLst/>
                <a:latin typeface="Arial" panose="020B0604020202020204" pitchFamily="34" charset="0"/>
                <a:cs typeface="Arial" panose="020B0604020202020204" pitchFamily="34" charset="0"/>
              </a:rPr>
              <a:t> 147 records </a:t>
            </a:r>
            <a:r>
              <a:rPr lang="en-US" sz="1600" b="0" i="0" u="none" strike="noStrike" dirty="0" err="1">
                <a:solidFill>
                  <a:schemeClr val="bg1"/>
                </a:solidFill>
                <a:effectLst/>
                <a:latin typeface="Arial" panose="020B0604020202020204" pitchFamily="34" charset="0"/>
                <a:cs typeface="Arial" panose="020B0604020202020204" pitchFamily="34" charset="0"/>
              </a:rPr>
              <a:t>mà</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trong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đó</a:t>
            </a:r>
            <a:r>
              <a:rPr lang="en-US" sz="1600" b="0" i="0" u="none" strike="noStrike" dirty="0">
                <a:solidFill>
                  <a:schemeClr val="bg1"/>
                </a:solidFill>
                <a:effectLst/>
                <a:latin typeface="Arial" panose="020B0604020202020204" pitchFamily="34" charset="0"/>
                <a:cs typeface="Arial" panose="020B0604020202020204" pitchFamily="34" charset="0"/>
              </a:rPr>
              <a:t> Departure Delay </a:t>
            </a:r>
            <a:r>
              <a:rPr lang="en-US" sz="1600" b="0" i="0" u="none" strike="noStrike" dirty="0" err="1">
                <a:solidFill>
                  <a:schemeClr val="bg1"/>
                </a:solidFill>
                <a:effectLst/>
                <a:latin typeface="Arial" panose="020B0604020202020204" pitchFamily="34" charset="0"/>
                <a:cs typeface="Arial" panose="020B0604020202020204" pitchFamily="34" charset="0"/>
              </a:rPr>
              <a:t>mang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giá</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trị</a:t>
            </a:r>
            <a:r>
              <a:rPr lang="en-US" sz="1600" b="0" i="0" u="none" strike="noStrike" dirty="0">
                <a:solidFill>
                  <a:schemeClr val="bg1"/>
                </a:solidFill>
                <a:effectLst/>
                <a:latin typeface="Arial" panose="020B0604020202020204" pitchFamily="34" charset="0"/>
                <a:cs typeface="Arial" panose="020B0604020202020204" pitchFamily="34" charset="0"/>
              </a:rPr>
              <a:t> 0,</a:t>
            </a:r>
            <a:r>
              <a:rPr lang="vi-VN" sz="1600" b="0" i="0" u="none" strike="noStrike" dirty="0">
                <a:solidFill>
                  <a:schemeClr val="bg1"/>
                </a:solidFill>
                <a:effectLst/>
                <a:latin typeface="Arial" panose="020B0604020202020204" pitchFamily="34" charset="0"/>
                <a:cs typeface="Arial" panose="020B0604020202020204" pitchFamily="34" charset="0"/>
              </a:rPr>
              <a:t> nhóm sẽ thực hiện việc gán các missing value bằng 0 với 147 trường hợp Departure Delay bằng 0 này.</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vi-VN" sz="1600" b="0" i="0" u="none" strike="noStrike" dirty="0">
                <a:solidFill>
                  <a:schemeClr val="bg1"/>
                </a:solidFill>
                <a:effectLst/>
                <a:latin typeface="Arial" panose="020B0604020202020204" pitchFamily="34" charset="0"/>
                <a:cs typeface="Arial" panose="020B0604020202020204" pitchFamily="34" charset="0"/>
              </a:rPr>
              <a:t>Sau đó chúng ta sẽ cập nhật vào dataframe gốc.</a:t>
            </a:r>
            <a:endParaRPr lang="vi-VN" sz="1600" b="0" dirty="0">
              <a:solidFill>
                <a:schemeClr val="bg1"/>
              </a:solidFill>
              <a:effectLst/>
              <a:latin typeface="Arial" panose="020B0604020202020204" pitchFamily="34" charset="0"/>
              <a:cs typeface="Arial" panose="020B0604020202020204" pitchFamily="34" charset="0"/>
            </a:endParaRPr>
          </a:p>
        </p:txBody>
      </p:sp>
      <p:sp>
        <p:nvSpPr>
          <p:cNvPr id="16" name="Google Shape;531;p32">
            <a:extLst>
              <a:ext uri="{FF2B5EF4-FFF2-40B4-BE49-F238E27FC236}">
                <a16:creationId xmlns:a16="http://schemas.microsoft.com/office/drawing/2014/main" id="{E601A5B7-965A-411C-85AF-5CADD99E2AFD}"/>
              </a:ext>
            </a:extLst>
          </p:cNvPr>
          <p:cNvSpPr/>
          <p:nvPr/>
        </p:nvSpPr>
        <p:spPr>
          <a:xfrm rot="16200000">
            <a:off x="710797" y="4310"/>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42" name="Picture 6">
            <a:extLst>
              <a:ext uri="{FF2B5EF4-FFF2-40B4-BE49-F238E27FC236}">
                <a16:creationId xmlns:a16="http://schemas.microsoft.com/office/drawing/2014/main" id="{D3931A03-30A1-43AE-882F-A7CCA10E5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852" y="2877743"/>
            <a:ext cx="5055286" cy="854897"/>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581AC425-C405-4EF7-A78D-61B58A824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778" y="3856660"/>
            <a:ext cx="5043359" cy="100608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328E3FB-437C-47DB-81AD-AD8A3C12CE1A}"/>
              </a:ext>
            </a:extLst>
          </p:cNvPr>
          <p:cNvSpPr/>
          <p:nvPr/>
        </p:nvSpPr>
        <p:spPr>
          <a:xfrm>
            <a:off x="252566" y="3070920"/>
            <a:ext cx="3584856" cy="1323439"/>
          </a:xfrm>
          <a:prstGeom prst="rect">
            <a:avLst/>
          </a:prstGeom>
        </p:spPr>
        <p:txBody>
          <a:bodyPr wrap="square">
            <a:spAutoFit/>
          </a:bodyPr>
          <a:lstStyle/>
          <a:p>
            <a:pPr algn="just"/>
            <a:r>
              <a:rPr lang="en-US" sz="1600" dirty="0" err="1">
                <a:solidFill>
                  <a:schemeClr val="bg1"/>
                </a:solidFill>
                <a:latin typeface="Arial" panose="020B0604020202020204" pitchFamily="34" charset="0"/>
                <a:cs typeface="Arial" panose="020B0604020202020204" pitchFamily="34" charset="0"/>
              </a:rPr>
              <a:t>Lúc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này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vẫn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còn</a:t>
            </a:r>
            <a:r>
              <a:rPr lang="en-US" sz="1600" dirty="0">
                <a:solidFill>
                  <a:schemeClr val="bg1"/>
                </a:solidFill>
                <a:latin typeface="Arial" panose="020B0604020202020204" pitchFamily="34" charset="0"/>
                <a:cs typeface="Arial" panose="020B0604020202020204" pitchFamily="34" charset="0"/>
              </a:rPr>
              <a:t> </a:t>
            </a:r>
            <a:r>
              <a:rPr lang="en-US" sz="1600" b="0" i="0" u="none" strike="noStrike" dirty="0">
                <a:solidFill>
                  <a:schemeClr val="bg1"/>
                </a:solidFill>
                <a:effectLst/>
                <a:latin typeface="Arial" panose="020B0604020202020204" pitchFamily="34" charset="0"/>
                <a:cs typeface="Arial" panose="020B0604020202020204" pitchFamily="34" charset="0"/>
              </a:rPr>
              <a:t>246 records </a:t>
            </a:r>
            <a:r>
              <a:rPr lang="en-US" sz="1600" b="0" i="0" u="none" strike="noStrike" dirty="0" err="1">
                <a:solidFill>
                  <a:schemeClr val="bg1"/>
                </a:solidFill>
                <a:effectLst/>
                <a:latin typeface="Arial" panose="020B0604020202020204" pitchFamily="34" charset="0"/>
                <a:cs typeface="Arial" panose="020B0604020202020204" pitchFamily="34" charset="0"/>
              </a:rPr>
              <a:t>bị</a:t>
            </a:r>
            <a:r>
              <a:rPr lang="en-US" sz="1600" b="0" i="0" u="none" strike="noStrike" dirty="0">
                <a:solidFill>
                  <a:schemeClr val="bg1"/>
                </a:solidFill>
                <a:effectLst/>
                <a:latin typeface="Arial" panose="020B0604020202020204" pitchFamily="34" charset="0"/>
                <a:cs typeface="Arial" panose="020B0604020202020204" pitchFamily="34" charset="0"/>
              </a:rPr>
              <a:t> missing value </a:t>
            </a:r>
            <a:r>
              <a:rPr lang="en-US" sz="1600" b="0" i="0" u="none" strike="noStrike" dirty="0" err="1">
                <a:solidFill>
                  <a:schemeClr val="bg1"/>
                </a:solidFill>
                <a:effectLst/>
                <a:latin typeface="Arial" panose="020B0604020202020204" pitchFamily="34" charset="0"/>
                <a:cs typeface="Arial" panose="020B0604020202020204" pitchFamily="34" charset="0"/>
              </a:rPr>
              <a:t>tại</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cột</a:t>
            </a:r>
            <a:r>
              <a:rPr lang="en-US" sz="1600" b="0" i="0" u="none" strike="noStrike" dirty="0">
                <a:solidFill>
                  <a:schemeClr val="bg1"/>
                </a:solidFill>
                <a:effectLst/>
                <a:latin typeface="Arial" panose="020B0604020202020204" pitchFamily="34" charset="0"/>
                <a:cs typeface="Arial" panose="020B0604020202020204" pitchFamily="34" charset="0"/>
              </a:rPr>
              <a:t> Arrival Delay, </a:t>
            </a:r>
            <a:r>
              <a:rPr lang="en-US" sz="1600" b="0" i="0" u="none" strike="noStrike" dirty="0" err="1">
                <a:solidFill>
                  <a:schemeClr val="bg1"/>
                </a:solidFill>
                <a:effectLst/>
                <a:latin typeface="Arial" panose="020B0604020202020204" pitchFamily="34" charset="0"/>
                <a:cs typeface="Arial" panose="020B0604020202020204" pitchFamily="34" charset="0"/>
              </a:rPr>
              <a:t>nhóm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thực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hiện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việc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loại</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bỏ</a:t>
            </a:r>
            <a:r>
              <a:rPr lang="en-US" sz="1600" b="0" i="0" u="none" strike="noStrike" dirty="0">
                <a:solidFill>
                  <a:schemeClr val="bg1"/>
                </a:solidFill>
                <a:effectLst/>
                <a:latin typeface="Arial" panose="020B0604020202020204" pitchFamily="34" charset="0"/>
                <a:cs typeface="Arial" panose="020B0604020202020204" pitchFamily="34" charset="0"/>
              </a:rPr>
              <a:t> 246 records </a:t>
            </a:r>
            <a:r>
              <a:rPr lang="en-US" sz="1600" b="0" i="0" u="none" strike="noStrike" dirty="0" err="1">
                <a:solidFill>
                  <a:schemeClr val="bg1"/>
                </a:solidFill>
                <a:effectLst/>
                <a:latin typeface="Arial" panose="020B0604020202020204" pitchFamily="34" charset="0"/>
                <a:cs typeface="Arial" panose="020B0604020202020204" pitchFamily="34" charset="0"/>
              </a:rPr>
              <a:t>bị</a:t>
            </a:r>
            <a:r>
              <a:rPr lang="en-US" sz="1600" b="0" i="0" u="none" strike="noStrike" dirty="0">
                <a:solidFill>
                  <a:schemeClr val="bg1"/>
                </a:solidFill>
                <a:effectLst/>
                <a:latin typeface="Arial" panose="020B0604020202020204" pitchFamily="34" charset="0"/>
                <a:cs typeface="Arial" panose="020B0604020202020204" pitchFamily="34" charset="0"/>
              </a:rPr>
              <a:t> missing value </a:t>
            </a:r>
            <a:r>
              <a:rPr lang="en-US" sz="1600" b="0" i="0" u="none" strike="noStrike" dirty="0" err="1">
                <a:solidFill>
                  <a:schemeClr val="bg1"/>
                </a:solidFill>
                <a:effectLst/>
                <a:latin typeface="Arial" panose="020B0604020202020204" pitchFamily="34" charset="0"/>
                <a:cs typeface="Arial" panose="020B0604020202020204" pitchFamily="34" charset="0"/>
              </a:rPr>
              <a:t>này</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bằng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việc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sử</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dụng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câu</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lệnh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dropna</a:t>
            </a:r>
            <a:r>
              <a:rPr lang="en-US" sz="1600" b="0" i="0" u="none" strike="noStrike" dirty="0">
                <a:solidFill>
                  <a:schemeClr val="bg1"/>
                </a:solidFill>
                <a:effectLst/>
                <a:latin typeface="Arial" panose="020B0604020202020204" pitchFamily="34" charset="0"/>
                <a:cs typeface="Arial" panose="020B0604020202020204" pitchFamily="34" charset="0"/>
              </a:rPr>
              <a:t> .</a:t>
            </a:r>
            <a:endParaRPr lang="vi-VN" sz="1600" b="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080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ight Triangle 32">
            <a:extLst>
              <a:ext uri="{FF2B5EF4-FFF2-40B4-BE49-F238E27FC236}">
                <a16:creationId xmlns:a16="http://schemas.microsoft.com/office/drawing/2014/main" id="{00994FDC-72F3-4525-B7C9-78EBCB8ED6DB}"/>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ight Triangle 7">
            <a:extLst>
              <a:ext uri="{FF2B5EF4-FFF2-40B4-BE49-F238E27FC236}">
                <a16:creationId xmlns:a16="http://schemas.microsoft.com/office/drawing/2014/main" id="{4EE5F8B0-2347-4D34-B980-9B4C14C3A74B}"/>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8C88DCE4-577A-4492-A0A3-9AE8E27055D2}"/>
              </a:ext>
            </a:extLst>
          </p:cNvPr>
          <p:cNvSpPr/>
          <p:nvPr/>
        </p:nvSpPr>
        <p:spPr>
          <a:xfrm>
            <a:off x="1316768" y="143088"/>
            <a:ext cx="1793723"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Subtitle 2">
            <a:extLst>
              <a:ext uri="{FF2B5EF4-FFF2-40B4-BE49-F238E27FC236}">
                <a16:creationId xmlns:a16="http://schemas.microsoft.com/office/drawing/2014/main" id="{D488D891-109C-4EE0-9AAB-1BF59D74689F}"/>
              </a:ext>
            </a:extLst>
          </p:cNvPr>
          <p:cNvSpPr txBox="1">
            <a:spLocks/>
          </p:cNvSpPr>
          <p:nvPr/>
        </p:nvSpPr>
        <p:spPr>
          <a:xfrm>
            <a:off x="1316768" y="257915"/>
            <a:ext cx="1793723"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Data </a:t>
            </a:r>
            <a:r>
              <a:rPr lang="en-US" sz="1500" b="1" dirty="0" err="1">
                <a:solidFill>
                  <a:schemeClr val="bg1"/>
                </a:solidFill>
                <a:latin typeface="Roboto Medium" panose="02000000000000000000" pitchFamily="2" charset="0"/>
                <a:ea typeface="Roboto Medium" panose="02000000000000000000" pitchFamily="2" charset="0"/>
              </a:rPr>
              <a:t>Preporcessing</a:t>
            </a:r>
            <a:endParaRPr lang="en-US" sz="1500" b="1" dirty="0">
              <a:solidFill>
                <a:schemeClr val="bg1"/>
              </a:solidFill>
              <a:latin typeface="Roboto Medium" panose="02000000000000000000" pitchFamily="2" charset="0"/>
              <a:ea typeface="Roboto Medium" panose="02000000000000000000" pitchFamily="2" charset="0"/>
            </a:endParaRPr>
          </a:p>
        </p:txBody>
      </p:sp>
      <p:sp>
        <p:nvSpPr>
          <p:cNvPr id="16" name="Google Shape;531;p32">
            <a:extLst>
              <a:ext uri="{FF2B5EF4-FFF2-40B4-BE49-F238E27FC236}">
                <a16:creationId xmlns:a16="http://schemas.microsoft.com/office/drawing/2014/main" id="{E601A5B7-965A-411C-85AF-5CADD99E2AFD}"/>
              </a:ext>
            </a:extLst>
          </p:cNvPr>
          <p:cNvSpPr/>
          <p:nvPr/>
        </p:nvSpPr>
        <p:spPr>
          <a:xfrm rot="16200000">
            <a:off x="617283" y="4239418"/>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62" name="Picture 2">
            <a:extLst>
              <a:ext uri="{FF2B5EF4-FFF2-40B4-BE49-F238E27FC236}">
                <a16:creationId xmlns:a16="http://schemas.microsoft.com/office/drawing/2014/main" id="{87B3FB8F-EFA0-439A-9A9D-F07C99896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855" y="1590049"/>
            <a:ext cx="4120960" cy="108701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074EC8C-99B5-4165-90E7-BA2505D38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55" y="822508"/>
            <a:ext cx="4170578" cy="51958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26F2233-0958-4B85-9792-135DAB4B6670}"/>
              </a:ext>
            </a:extLst>
          </p:cNvPr>
          <p:cNvSpPr/>
          <p:nvPr/>
        </p:nvSpPr>
        <p:spPr>
          <a:xfrm>
            <a:off x="396949" y="822508"/>
            <a:ext cx="4026196" cy="584775"/>
          </a:xfrm>
          <a:prstGeom prst="rect">
            <a:avLst/>
          </a:prstGeom>
        </p:spPr>
        <p:txBody>
          <a:bodyPr wrap="square">
            <a:spAutoFit/>
          </a:bodyPr>
          <a:lstStyle/>
          <a:p>
            <a:pPr algn="just"/>
            <a:r>
              <a:rPr lang="en-US" sz="1600" b="0" i="0" u="none" strike="noStrike" dirty="0" err="1">
                <a:solidFill>
                  <a:schemeClr val="bg1"/>
                </a:solidFill>
                <a:effectLst/>
                <a:latin typeface="Arial" panose="020B0604020202020204" pitchFamily="34" charset="0"/>
                <a:cs typeface="Arial" panose="020B0604020202020204" pitchFamily="34" charset="0"/>
              </a:rPr>
              <a:t>Nhóm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thực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hiện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việc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loại</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bỏ</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cột</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không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cần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thiết</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cụ</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thể</a:t>
            </a:r>
            <a:r>
              <a:rPr lang="en-US" sz="1600" b="0" i="0" u="none" strike="noStrike" dirty="0">
                <a:solidFill>
                  <a:schemeClr val="bg1"/>
                </a:solidFill>
                <a:effectLst/>
                <a:latin typeface="Arial" panose="020B0604020202020204" pitchFamily="34" charset="0"/>
                <a:cs typeface="Arial" panose="020B0604020202020204" pitchFamily="34" charset="0"/>
              </a:rPr>
              <a:t> ở </a:t>
            </a:r>
            <a:r>
              <a:rPr lang="en-US" sz="1600" b="0" i="0" u="none" strike="noStrike" dirty="0" err="1">
                <a:solidFill>
                  <a:schemeClr val="bg1"/>
                </a:solidFill>
                <a:effectLst/>
                <a:latin typeface="Arial" panose="020B0604020202020204" pitchFamily="34" charset="0"/>
                <a:cs typeface="Arial" panose="020B0604020202020204" pitchFamily="34" charset="0"/>
              </a:rPr>
              <a:t>đây</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là</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cột</a:t>
            </a:r>
            <a:r>
              <a:rPr lang="en-US" sz="1600" b="0" i="0" u="none" strike="noStrike" dirty="0">
                <a:solidFill>
                  <a:schemeClr val="bg1"/>
                </a:solidFill>
                <a:effectLst/>
                <a:latin typeface="Arial" panose="020B0604020202020204" pitchFamily="34" charset="0"/>
                <a:cs typeface="Arial" panose="020B0604020202020204" pitchFamily="34" charset="0"/>
              </a:rPr>
              <a:t> ID.</a:t>
            </a:r>
            <a:endParaRPr lang="vi-VN" sz="1600" b="0" dirty="0">
              <a:solidFill>
                <a:schemeClr val="bg1"/>
              </a:solidFill>
              <a:effectLst/>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1D91A69F-91C1-4823-8752-C26459EB6246}"/>
              </a:ext>
            </a:extLst>
          </p:cNvPr>
          <p:cNvSpPr/>
          <p:nvPr/>
        </p:nvSpPr>
        <p:spPr>
          <a:xfrm>
            <a:off x="396948" y="2223695"/>
            <a:ext cx="4026197" cy="1323439"/>
          </a:xfrm>
          <a:prstGeom prst="rect">
            <a:avLst/>
          </a:prstGeom>
        </p:spPr>
        <p:txBody>
          <a:bodyPr wrap="square">
            <a:spAutoFit/>
          </a:bodyPr>
          <a:lstStyle/>
          <a:p>
            <a:pPr algn="just"/>
            <a:r>
              <a:rPr lang="vi-VN" sz="1600" b="0" i="0" u="none" strike="noStrike" dirty="0">
                <a:solidFill>
                  <a:schemeClr val="bg1"/>
                </a:solidFill>
                <a:effectLst/>
                <a:latin typeface="Arial" panose="020B0604020202020204" pitchFamily="34" charset="0"/>
                <a:cs typeface="Arial" panose="020B0604020202020204" pitchFamily="34" charset="0"/>
              </a:rPr>
              <a:t>Sau đó thực hiện label encoding với các biến categorical về dữ liệu dạng numerical để tính toán ma trận tương quan (correlations matrix) với các biến so với biến đầu ra. </a:t>
            </a:r>
            <a:endParaRPr lang="vi-VN" sz="1600" b="0" dirty="0">
              <a:solidFill>
                <a:schemeClr val="bg1"/>
              </a:solidFill>
              <a:effectLst/>
              <a:latin typeface="Arial" panose="020B0604020202020204" pitchFamily="34" charset="0"/>
              <a:cs typeface="Arial" panose="020B0604020202020204" pitchFamily="34" charset="0"/>
            </a:endParaRPr>
          </a:p>
        </p:txBody>
      </p:sp>
      <p:pic>
        <p:nvPicPr>
          <p:cNvPr id="15366" name="Picture 6">
            <a:extLst>
              <a:ext uri="{FF2B5EF4-FFF2-40B4-BE49-F238E27FC236}">
                <a16:creationId xmlns:a16="http://schemas.microsoft.com/office/drawing/2014/main" id="{2FCEC4B8-FECE-482C-9E3A-052997C482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855" y="2770556"/>
            <a:ext cx="4120960" cy="199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71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C88DCE4-577A-4492-A0A3-9AE8E27055D2}"/>
              </a:ext>
            </a:extLst>
          </p:cNvPr>
          <p:cNvSpPr/>
          <p:nvPr/>
        </p:nvSpPr>
        <p:spPr>
          <a:xfrm>
            <a:off x="3740991" y="83415"/>
            <a:ext cx="1793723"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Subtitle 2">
            <a:extLst>
              <a:ext uri="{FF2B5EF4-FFF2-40B4-BE49-F238E27FC236}">
                <a16:creationId xmlns:a16="http://schemas.microsoft.com/office/drawing/2014/main" id="{D488D891-109C-4EE0-9AAB-1BF59D74689F}"/>
              </a:ext>
            </a:extLst>
          </p:cNvPr>
          <p:cNvSpPr txBox="1">
            <a:spLocks/>
          </p:cNvSpPr>
          <p:nvPr/>
        </p:nvSpPr>
        <p:spPr>
          <a:xfrm>
            <a:off x="3740991" y="198242"/>
            <a:ext cx="1793723"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Data </a:t>
            </a:r>
            <a:r>
              <a:rPr lang="en-US" sz="1500" b="1" dirty="0" err="1">
                <a:solidFill>
                  <a:schemeClr val="bg1"/>
                </a:solidFill>
                <a:latin typeface="Roboto Medium" panose="02000000000000000000" pitchFamily="2" charset="0"/>
                <a:ea typeface="Roboto Medium" panose="02000000000000000000" pitchFamily="2" charset="0"/>
              </a:rPr>
              <a:t>Preporcessing</a:t>
            </a:r>
            <a:endParaRPr lang="en-US" sz="1500" b="1" dirty="0">
              <a:solidFill>
                <a:schemeClr val="bg1"/>
              </a:solidFill>
              <a:latin typeface="Roboto Medium" panose="02000000000000000000" pitchFamily="2" charset="0"/>
              <a:ea typeface="Roboto Medium" panose="02000000000000000000" pitchFamily="2" charset="0"/>
            </a:endParaRPr>
          </a:p>
        </p:txBody>
      </p:sp>
      <p:sp>
        <p:nvSpPr>
          <p:cNvPr id="16" name="Google Shape;531;p32">
            <a:extLst>
              <a:ext uri="{FF2B5EF4-FFF2-40B4-BE49-F238E27FC236}">
                <a16:creationId xmlns:a16="http://schemas.microsoft.com/office/drawing/2014/main" id="{E601A5B7-965A-411C-85AF-5CADD99E2AFD}"/>
              </a:ext>
            </a:extLst>
          </p:cNvPr>
          <p:cNvSpPr/>
          <p:nvPr/>
        </p:nvSpPr>
        <p:spPr>
          <a:xfrm rot="16200000">
            <a:off x="8109693" y="68938"/>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88" name="Picture 4">
            <a:extLst>
              <a:ext uri="{FF2B5EF4-FFF2-40B4-BE49-F238E27FC236}">
                <a16:creationId xmlns:a16="http://schemas.microsoft.com/office/drawing/2014/main" id="{1D986D37-5B56-40A2-9108-B70885680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567" y="651724"/>
            <a:ext cx="6726866" cy="39237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A7C8262-4D57-44EF-9050-D0C4E09E48A8}"/>
              </a:ext>
            </a:extLst>
          </p:cNvPr>
          <p:cNvSpPr/>
          <p:nvPr/>
        </p:nvSpPr>
        <p:spPr>
          <a:xfrm>
            <a:off x="2558901" y="4625210"/>
            <a:ext cx="4026197" cy="338554"/>
          </a:xfrm>
          <a:prstGeom prst="rect">
            <a:avLst/>
          </a:prstGeom>
        </p:spPr>
        <p:txBody>
          <a:bodyPr wrap="square">
            <a:spAutoFit/>
          </a:bodyPr>
          <a:lstStyle/>
          <a:p>
            <a:pPr algn="ctr"/>
            <a:r>
              <a:rPr lang="en-US" sz="1600" b="1" i="0" u="none" strike="noStrike" dirty="0">
                <a:solidFill>
                  <a:schemeClr val="bg1"/>
                </a:solidFill>
                <a:effectLst/>
                <a:latin typeface="Arial" panose="020B0604020202020204" pitchFamily="34" charset="0"/>
                <a:cs typeface="Arial" panose="020B0604020202020204" pitchFamily="34" charset="0"/>
              </a:rPr>
              <a:t>Ma </a:t>
            </a:r>
            <a:r>
              <a:rPr lang="en-US" sz="1600" b="1" i="0" u="none" strike="noStrike" dirty="0" err="1">
                <a:solidFill>
                  <a:schemeClr val="bg1"/>
                </a:solidFill>
                <a:effectLst/>
                <a:latin typeface="Arial" panose="020B0604020202020204" pitchFamily="34" charset="0"/>
                <a:cs typeface="Arial" panose="020B0604020202020204" pitchFamily="34" charset="0"/>
              </a:rPr>
              <a:t>trận</a:t>
            </a:r>
            <a:r>
              <a:rPr lang="en-US" sz="1600" b="1" i="0" u="none" strike="noStrike" dirty="0">
                <a:solidFill>
                  <a:schemeClr val="bg1"/>
                </a:solidFill>
                <a:effectLst/>
                <a:latin typeface="Arial" panose="020B0604020202020204" pitchFamily="34" charset="0"/>
                <a:cs typeface="Arial" panose="020B0604020202020204" pitchFamily="34" charset="0"/>
              </a:rPr>
              <a:t> </a:t>
            </a:r>
            <a:r>
              <a:rPr lang="en-US" sz="1600" b="1" i="0" u="none" strike="noStrike" dirty="0" err="1">
                <a:solidFill>
                  <a:schemeClr val="bg1"/>
                </a:solidFill>
                <a:effectLst/>
                <a:latin typeface="Arial" panose="020B0604020202020204" pitchFamily="34" charset="0"/>
                <a:cs typeface="Arial" panose="020B0604020202020204" pitchFamily="34" charset="0"/>
              </a:rPr>
              <a:t>tương</a:t>
            </a:r>
            <a:r>
              <a:rPr lang="en-US" sz="1600" b="1" i="0" u="none" strike="noStrike" dirty="0">
                <a:solidFill>
                  <a:schemeClr val="bg1"/>
                </a:solidFill>
                <a:effectLst/>
                <a:latin typeface="Arial" panose="020B0604020202020204" pitchFamily="34" charset="0"/>
                <a:cs typeface="Arial" panose="020B0604020202020204" pitchFamily="34" charset="0"/>
              </a:rPr>
              <a:t> </a:t>
            </a:r>
            <a:r>
              <a:rPr lang="en-US" sz="1600" b="1" i="0" u="none" strike="noStrike" dirty="0" err="1">
                <a:solidFill>
                  <a:schemeClr val="bg1"/>
                </a:solidFill>
                <a:effectLst/>
                <a:latin typeface="Arial" panose="020B0604020202020204" pitchFamily="34" charset="0"/>
                <a:cs typeface="Arial" panose="020B0604020202020204" pitchFamily="34" charset="0"/>
              </a:rPr>
              <a:t>quan</a:t>
            </a:r>
            <a:endParaRPr lang="vi-VN" sz="1600" b="1" dirty="0">
              <a:solidFill>
                <a:schemeClr val="bg1"/>
              </a:solidFill>
              <a:effectLst/>
              <a:latin typeface="Arial" panose="020B0604020202020204" pitchFamily="34" charset="0"/>
              <a:cs typeface="Arial" panose="020B0604020202020204" pitchFamily="34" charset="0"/>
            </a:endParaRPr>
          </a:p>
        </p:txBody>
      </p:sp>
      <p:sp>
        <p:nvSpPr>
          <p:cNvPr id="18" name="Right Triangle 17">
            <a:extLst>
              <a:ext uri="{FF2B5EF4-FFF2-40B4-BE49-F238E27FC236}">
                <a16:creationId xmlns:a16="http://schemas.microsoft.com/office/drawing/2014/main" id="{CC6F0F50-2171-45D8-B9EC-7E20FCB86B4D}"/>
              </a:ext>
            </a:extLst>
          </p:cNvPr>
          <p:cNvSpPr/>
          <p:nvPr/>
        </p:nvSpPr>
        <p:spPr>
          <a:xfrm rot="5400000">
            <a:off x="16548" y="-16546"/>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ight Triangle 18">
            <a:extLst>
              <a:ext uri="{FF2B5EF4-FFF2-40B4-BE49-F238E27FC236}">
                <a16:creationId xmlns:a16="http://schemas.microsoft.com/office/drawing/2014/main" id="{117663A2-D7DB-4226-B7BD-CB327ED8AD39}"/>
              </a:ext>
            </a:extLst>
          </p:cNvPr>
          <p:cNvSpPr/>
          <p:nvPr/>
        </p:nvSpPr>
        <p:spPr>
          <a:xfrm rot="16200000">
            <a:off x="8622320" y="4621821"/>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021914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DC57BEB-981D-439F-874B-91F07B2EAEFD}"/>
              </a:ext>
            </a:extLst>
          </p:cNvPr>
          <p:cNvSpPr txBox="1"/>
          <p:nvPr/>
        </p:nvSpPr>
        <p:spPr>
          <a:xfrm>
            <a:off x="7088443" y="18730"/>
            <a:ext cx="1802990" cy="1477328"/>
          </a:xfrm>
          <a:prstGeom prst="rect">
            <a:avLst/>
          </a:prstGeom>
          <a:noFill/>
        </p:spPr>
        <p:txBody>
          <a:bodyPr wrap="square" rtlCol="0">
            <a:spAutoFit/>
          </a:bodyPr>
          <a:lstStyle/>
          <a:p>
            <a:r>
              <a:rPr lang="en-US" sz="9000" dirty="0">
                <a:solidFill>
                  <a:schemeClr val="accent1">
                    <a:lumMod val="60000"/>
                    <a:lumOff val="40000"/>
                  </a:schemeClr>
                </a:solidFill>
                <a:latin typeface="Roboto Black" panose="02000000000000000000" pitchFamily="2" charset="0"/>
                <a:ea typeface="Roboto Black" panose="02000000000000000000" pitchFamily="2" charset="0"/>
              </a:rPr>
              <a:t>02</a:t>
            </a:r>
          </a:p>
        </p:txBody>
      </p:sp>
      <p:sp>
        <p:nvSpPr>
          <p:cNvPr id="24" name="Rectangle 23">
            <a:extLst>
              <a:ext uri="{FF2B5EF4-FFF2-40B4-BE49-F238E27FC236}">
                <a16:creationId xmlns:a16="http://schemas.microsoft.com/office/drawing/2014/main" id="{096ED41A-B3DE-45D7-B063-6F4897FF1FF1}"/>
              </a:ext>
            </a:extLst>
          </p:cNvPr>
          <p:cNvSpPr/>
          <p:nvPr/>
        </p:nvSpPr>
        <p:spPr>
          <a:xfrm>
            <a:off x="1063049" y="1790426"/>
            <a:ext cx="1981061"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latin typeface="Arial" panose="020B0604020202020204" pitchFamily="34" charset="0"/>
                <a:cs typeface="Arial" panose="020B0604020202020204" pitchFamily="34" charset="0"/>
              </a:rPr>
              <a:t>Xây</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dựng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endParaRPr lang="en-US" sz="1600" b="1" dirty="0">
              <a:solidFill>
                <a:schemeClr val="bg1"/>
              </a:solidFill>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A238459-7519-4CE2-AD88-C67930EC6C56}"/>
              </a:ext>
            </a:extLst>
          </p:cNvPr>
          <p:cNvSpPr/>
          <p:nvPr/>
        </p:nvSpPr>
        <p:spPr>
          <a:xfrm>
            <a:off x="945052" y="1106366"/>
            <a:ext cx="2159655"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Subtitle 2">
            <a:extLst>
              <a:ext uri="{FF2B5EF4-FFF2-40B4-BE49-F238E27FC236}">
                <a16:creationId xmlns:a16="http://schemas.microsoft.com/office/drawing/2014/main" id="{DE09397C-A60C-4C29-9298-3C78F57BCACE}"/>
              </a:ext>
            </a:extLst>
          </p:cNvPr>
          <p:cNvSpPr txBox="1">
            <a:spLocks/>
          </p:cNvSpPr>
          <p:nvPr/>
        </p:nvSpPr>
        <p:spPr>
          <a:xfrm>
            <a:off x="945052" y="1221193"/>
            <a:ext cx="2159655"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a. Logistic Regression</a:t>
            </a:r>
          </a:p>
        </p:txBody>
      </p:sp>
      <p:sp>
        <p:nvSpPr>
          <p:cNvPr id="33" name="Right Triangle 32">
            <a:extLst>
              <a:ext uri="{FF2B5EF4-FFF2-40B4-BE49-F238E27FC236}">
                <a16:creationId xmlns:a16="http://schemas.microsoft.com/office/drawing/2014/main" id="{00994FDC-72F3-4525-B7C9-78EBCB8ED6DB}"/>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ight Triangle 7">
            <a:extLst>
              <a:ext uri="{FF2B5EF4-FFF2-40B4-BE49-F238E27FC236}">
                <a16:creationId xmlns:a16="http://schemas.microsoft.com/office/drawing/2014/main" id="{4EE5F8B0-2347-4D34-B980-9B4C14C3A74B}"/>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Google Shape;531;p32">
            <a:extLst>
              <a:ext uri="{FF2B5EF4-FFF2-40B4-BE49-F238E27FC236}">
                <a16:creationId xmlns:a16="http://schemas.microsoft.com/office/drawing/2014/main" id="{B6741C11-F5AD-4D8A-BF14-B42836EB70A3}"/>
              </a:ext>
            </a:extLst>
          </p:cNvPr>
          <p:cNvSpPr/>
          <p:nvPr/>
        </p:nvSpPr>
        <p:spPr>
          <a:xfrm rot="16200000">
            <a:off x="856578" y="241176"/>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10" name="Picture 2">
            <a:extLst>
              <a:ext uri="{FF2B5EF4-FFF2-40B4-BE49-F238E27FC236}">
                <a16:creationId xmlns:a16="http://schemas.microsoft.com/office/drawing/2014/main" id="{DD491831-2D2F-4560-A2AD-8C18B0201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057" y="2128980"/>
            <a:ext cx="4029206" cy="91602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E63FD153-B03E-459D-9E45-CE118637A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057" y="3153379"/>
            <a:ext cx="4029206" cy="149077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876BE75-6559-48C2-93BD-ACB557D16B7F}"/>
              </a:ext>
            </a:extLst>
          </p:cNvPr>
          <p:cNvSpPr/>
          <p:nvPr/>
        </p:nvSpPr>
        <p:spPr>
          <a:xfrm>
            <a:off x="95832" y="2369566"/>
            <a:ext cx="4438507" cy="2308324"/>
          </a:xfrm>
          <a:prstGeom prst="rect">
            <a:avLst/>
          </a:prstGeom>
        </p:spPr>
        <p:txBody>
          <a:bodyPr wrap="square">
            <a:spAutoFit/>
          </a:bodyPr>
          <a:lstStyle/>
          <a:p>
            <a:pPr algn="just"/>
            <a:r>
              <a:rPr lang="vi-VN" sz="1600" b="0" i="0" u="none" strike="noStrike" dirty="0">
                <a:solidFill>
                  <a:schemeClr val="bg1"/>
                </a:solidFill>
                <a:effectLst/>
                <a:latin typeface="Arial" panose="020B0604020202020204" pitchFamily="34" charset="0"/>
                <a:cs typeface="Arial" panose="020B0604020202020204" pitchFamily="34" charset="0"/>
              </a:rPr>
              <a:t>Y sẽ chỉ chứa biến đầu ra, ở đây là cột “Satisfactions”. </a:t>
            </a:r>
            <a:r>
              <a:rPr lang="en-US" sz="1600" b="0" i="0" u="none" strike="noStrike" dirty="0" err="1">
                <a:solidFill>
                  <a:schemeClr val="bg1"/>
                </a:solidFill>
                <a:effectLst/>
                <a:latin typeface="Arial" panose="020B0604020202020204" pitchFamily="34" charset="0"/>
                <a:cs typeface="Arial" panose="020B0604020202020204" pitchFamily="34" charset="0"/>
              </a:rPr>
              <a:t>Nhóm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vi-VN" sz="1600" b="0" i="0" u="none" strike="noStrike" dirty="0">
                <a:solidFill>
                  <a:schemeClr val="bg1"/>
                </a:solidFill>
                <a:effectLst/>
                <a:latin typeface="Arial" panose="020B0604020202020204" pitchFamily="34" charset="0"/>
                <a:cs typeface="Arial" panose="020B0604020202020204" pitchFamily="34" charset="0"/>
              </a:rPr>
              <a:t>thực hiện chuẩn hóa dữ liệu ở biến X bằng phương pháp Standard Scaling (hay có thể gọi là Z -score normalization) . Dataset sẽ được chia theo dạng 80% là dành cho bộ train và 20% cho bộ test. Số lượng dữ liệu dành cho bộ train sẽ là 103707 record và bộ test sẽ có 25927 record.</a:t>
            </a:r>
            <a:r>
              <a:rPr lang="en-US" sz="1600" dirty="0">
                <a:solidFill>
                  <a:schemeClr val="bg1"/>
                </a:solidFill>
                <a:latin typeface="Arial" panose="020B0604020202020204" pitchFamily="34" charset="0"/>
                <a:cs typeface="Arial" panose="020B0604020202020204" pitchFamily="34" charset="0"/>
              </a:rPr>
              <a:t> Sau </a:t>
            </a:r>
            <a:r>
              <a:rPr lang="en-US" sz="1600" dirty="0" err="1">
                <a:solidFill>
                  <a:schemeClr val="bg1"/>
                </a:solidFill>
                <a:latin typeface="Arial" panose="020B0604020202020204" pitchFamily="34" charset="0"/>
                <a:cs typeface="Arial" panose="020B0604020202020204" pitchFamily="34" charset="0"/>
              </a:rPr>
              <a:t>đó</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thực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hiện</a:t>
            </a:r>
            <a:r>
              <a:rPr lang="en-US" sz="1600" dirty="0">
                <a:solidFill>
                  <a:schemeClr val="bg1"/>
                </a:solidFill>
                <a:latin typeface="Arial" panose="020B0604020202020204" pitchFamily="34" charset="0"/>
                <a:cs typeface="Arial" panose="020B0604020202020204" pitchFamily="34" charset="0"/>
              </a:rPr>
              <a:t> Logistic Regression.</a:t>
            </a:r>
            <a:r>
              <a:rPr lang="vi-VN" sz="1600" b="0" i="0" u="none" strike="noStrike" dirty="0">
                <a:solidFill>
                  <a:schemeClr val="bg1"/>
                </a:solidFill>
                <a:effectLst/>
                <a:latin typeface="Arial" panose="020B0604020202020204" pitchFamily="34" charset="0"/>
                <a:cs typeface="Arial" panose="020B0604020202020204" pitchFamily="34" charset="0"/>
              </a:rPr>
              <a:t> </a:t>
            </a:r>
            <a:endParaRPr lang="vi-VN" sz="1600" b="0" dirty="0">
              <a:solidFill>
                <a:schemeClr val="bg1"/>
              </a:solidFill>
              <a:effectLst/>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6FE7DE92-E19E-4DD7-BEF4-0DBD25FFB541}"/>
              </a:ext>
            </a:extLst>
          </p:cNvPr>
          <p:cNvSpPr txBox="1"/>
          <p:nvPr/>
        </p:nvSpPr>
        <p:spPr>
          <a:xfrm>
            <a:off x="5523814" y="1244735"/>
            <a:ext cx="3223449" cy="323165"/>
          </a:xfrm>
          <a:prstGeom prst="rect">
            <a:avLst/>
          </a:prstGeom>
          <a:noFill/>
        </p:spPr>
        <p:txBody>
          <a:bodyPr wrap="square" rtlCol="0">
            <a:spAutoFit/>
          </a:bodyPr>
          <a:lstStyle/>
          <a:p>
            <a:r>
              <a:rPr lang="en-US" sz="1500" b="1" dirty="0">
                <a:solidFill>
                  <a:schemeClr val="accent1">
                    <a:lumMod val="60000"/>
                    <a:lumOff val="40000"/>
                  </a:schemeClr>
                </a:solidFill>
                <a:latin typeface="Arial" panose="020B0604020202020204" pitchFamily="34" charset="0"/>
                <a:cs typeface="Arial" panose="020B0604020202020204" pitchFamily="34" charset="0"/>
              </a:rPr>
              <a:t>Build Machine Learning Models</a:t>
            </a:r>
            <a:endParaRPr lang="en-US" sz="1500" dirty="0">
              <a:solidFill>
                <a:schemeClr val="accent1">
                  <a:lumMod val="60000"/>
                  <a:lumOff val="40000"/>
                </a:schemeClr>
              </a:solidFill>
              <a:latin typeface="Arial" panose="020B0604020202020204" pitchFamily="34" charset="0"/>
              <a:ea typeface="Roboto Medium" panose="02000000000000000000" pitchFamily="2" charset="0"/>
              <a:cs typeface="Arial" panose="020B0604020202020204" pitchFamily="34" charset="0"/>
            </a:endParaRPr>
          </a:p>
        </p:txBody>
      </p:sp>
    </p:spTree>
    <p:extLst>
      <p:ext uri="{BB962C8B-B14F-4D97-AF65-F5344CB8AC3E}">
        <p14:creationId xmlns:p14="http://schemas.microsoft.com/office/powerpoint/2010/main" val="13539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85FFD7D3-BC63-4999-AA75-D3C31AA4AD35}"/>
              </a:ext>
            </a:extLst>
          </p:cNvPr>
          <p:cNvSpPr txBox="1"/>
          <p:nvPr/>
        </p:nvSpPr>
        <p:spPr>
          <a:xfrm>
            <a:off x="6309390" y="1023901"/>
            <a:ext cx="2586518" cy="3095698"/>
          </a:xfrm>
          <a:prstGeom prst="rect">
            <a:avLst/>
          </a:prstGeom>
          <a:ln>
            <a:solidFill>
              <a:schemeClr val="accent1"/>
            </a:solidFill>
          </a:ln>
          <a:effectLst>
            <a:glow rad="1397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rtl="0">
              <a:spcBef>
                <a:spcPts val="0"/>
              </a:spcBef>
              <a:spcAft>
                <a:spcPts val="0"/>
              </a:spcAft>
            </a:pPr>
            <a:r>
              <a:rPr lang="en-US" b="1" dirty="0" err="1">
                <a:latin typeface="Arial" panose="020B0604020202020204" pitchFamily="34" charset="0"/>
                <a:cs typeface="Arial" panose="020B0604020202020204" pitchFamily="34" charset="0"/>
              </a:rPr>
              <a:t>Mục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tiêu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dự</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án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t>
            </a:r>
            <a:r>
              <a:rPr lang="vi-VN" b="0" i="0" u="none" strike="noStrike" dirty="0">
                <a:solidFill>
                  <a:srgbClr val="000000"/>
                </a:solidFill>
                <a:effectLst/>
                <a:latin typeface="Arial" panose="020B0604020202020204" pitchFamily="34" charset="0"/>
                <a:cs typeface="Arial" panose="020B0604020202020204" pitchFamily="34" charset="0"/>
              </a:rPr>
              <a:t>ử dụng mô</a:t>
            </a:r>
            <a:r>
              <a:rPr lang="en-US" b="0" i="0" u="none" strike="noStrike" dirty="0">
                <a:solidFill>
                  <a:srgbClr val="000000"/>
                </a:solidFill>
                <a:effectLst/>
                <a:latin typeface="Arial" panose="020B0604020202020204" pitchFamily="34" charset="0"/>
                <a:cs typeface="Arial" panose="020B0604020202020204" pitchFamily="34" charset="0"/>
              </a:rPr>
              <a:t> </a:t>
            </a:r>
            <a:r>
              <a:rPr lang="vi-VN" b="0" i="0" u="none" strike="noStrike" dirty="0">
                <a:solidFill>
                  <a:srgbClr val="000000"/>
                </a:solidFill>
                <a:effectLst/>
                <a:latin typeface="Arial" panose="020B0604020202020204" pitchFamily="34" charset="0"/>
                <a:cs typeface="Arial" panose="020B0604020202020204" pitchFamily="34" charset="0"/>
              </a:rPr>
              <a:t>hình Logistic Regression như một nền tảng cơ bản để phân loại cảm xúc của khách hàng khi sử dụng dịch vụ hàng không.</a:t>
            </a:r>
            <a:r>
              <a:rPr lang="en-US" dirty="0">
                <a:solidFill>
                  <a:srgbClr val="000000"/>
                </a:solidFill>
                <a:latin typeface="Arial" panose="020B0604020202020204" pitchFamily="34" charset="0"/>
                <a:cs typeface="Arial" panose="020B0604020202020204" pitchFamily="34" charset="0"/>
              </a:rPr>
              <a:t> </a:t>
            </a:r>
            <a:r>
              <a:rPr lang="en-US" b="0" i="0" u="none" strike="noStrike" dirty="0">
                <a:solidFill>
                  <a:srgbClr val="000000"/>
                </a:solidFill>
                <a:effectLst/>
                <a:latin typeface="Arial" panose="020B0604020202020204" pitchFamily="34" charset="0"/>
                <a:cs typeface="Arial" panose="020B0604020202020204" pitchFamily="34" charset="0"/>
              </a:rPr>
              <a:t>T</a:t>
            </a:r>
            <a:r>
              <a:rPr lang="vi-VN" b="0" i="0" u="none" strike="noStrike" dirty="0">
                <a:solidFill>
                  <a:srgbClr val="000000"/>
                </a:solidFill>
                <a:effectLst/>
                <a:latin typeface="Arial" panose="020B0604020202020204" pitchFamily="34" charset="0"/>
                <a:cs typeface="Arial" panose="020B0604020202020204" pitchFamily="34" charset="0"/>
              </a:rPr>
              <a:t>iếp cận phân tích khám phá dữ liệu (EDA), nghiên cứu nhằm mục đích đưa ra cái nhìn sâu rộng về những vấn đề mà doanh nghiệp hàng không đang đối mặt, từ đó phân tích và đề xuất các giải pháp có tính khả thi cao.</a:t>
            </a:r>
            <a:endParaRPr lang="vi-VN" b="0" dirty="0">
              <a:effectLst/>
              <a:latin typeface="Arial" panose="020B0604020202020204" pitchFamily="34" charset="0"/>
              <a:cs typeface="Arial" panose="020B0604020202020204" pitchFamily="34" charset="0"/>
            </a:endParaRPr>
          </a:p>
        </p:txBody>
      </p:sp>
      <p:sp>
        <p:nvSpPr>
          <p:cNvPr id="21" name="Freeform: Shape 20">
            <a:extLst>
              <a:ext uri="{FF2B5EF4-FFF2-40B4-BE49-F238E27FC236}">
                <a16:creationId xmlns:a16="http://schemas.microsoft.com/office/drawing/2014/main" id="{04902861-1E83-41E5-B0FD-2512B82F94FE}"/>
              </a:ext>
            </a:extLst>
          </p:cNvPr>
          <p:cNvSpPr/>
          <p:nvPr/>
        </p:nvSpPr>
        <p:spPr>
          <a:xfrm>
            <a:off x="-73476" y="0"/>
            <a:ext cx="5907944" cy="5143500"/>
          </a:xfrm>
          <a:custGeom>
            <a:avLst/>
            <a:gdLst>
              <a:gd name="connsiteX0" fmla="*/ 0 w 7877259"/>
              <a:gd name="connsiteY0" fmla="*/ 0 h 6858000"/>
              <a:gd name="connsiteX1" fmla="*/ 3720282 w 7877259"/>
              <a:gd name="connsiteY1" fmla="*/ 0 h 6858000"/>
              <a:gd name="connsiteX2" fmla="*/ 3999313 w 7877259"/>
              <a:gd name="connsiteY2" fmla="*/ 499657 h 6858000"/>
              <a:gd name="connsiteX3" fmla="*/ 4102737 w 7877259"/>
              <a:gd name="connsiteY3" fmla="*/ 499657 h 6858000"/>
              <a:gd name="connsiteX4" fmla="*/ 6768541 w 7877259"/>
              <a:gd name="connsiteY4" fmla="*/ 499657 h 6858000"/>
              <a:gd name="connsiteX5" fmla="*/ 7727289 w 7877259"/>
              <a:gd name="connsiteY5" fmla="*/ 2138224 h 6858000"/>
              <a:gd name="connsiteX6" fmla="*/ 5429338 w 7877259"/>
              <a:gd name="connsiteY6" fmla="*/ 6128439 h 6858000"/>
              <a:gd name="connsiteX7" fmla="*/ 4470590 w 7877259"/>
              <a:gd name="connsiteY7" fmla="*/ 6674628 h 6858000"/>
              <a:gd name="connsiteX8" fmla="*/ 4457699 w 7877259"/>
              <a:gd name="connsiteY8" fmla="*/ 6673839 h 6858000"/>
              <a:gd name="connsiteX9" fmla="*/ 4457699 w 7877259"/>
              <a:gd name="connsiteY9" fmla="*/ 6856690 h 6858000"/>
              <a:gd name="connsiteX10" fmla="*/ 3695699 w 7877259"/>
              <a:gd name="connsiteY10" fmla="*/ 6856690 h 6858000"/>
              <a:gd name="connsiteX11" fmla="*/ 3695699 w 7877259"/>
              <a:gd name="connsiteY11" fmla="*/ 6858000 h 6858000"/>
              <a:gd name="connsiteX12" fmla="*/ 0 w 7877259"/>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77259" h="6858000">
                <a:moveTo>
                  <a:pt x="0" y="0"/>
                </a:moveTo>
                <a:lnTo>
                  <a:pt x="3720282" y="0"/>
                </a:lnTo>
                <a:lnTo>
                  <a:pt x="3999313" y="499657"/>
                </a:lnTo>
                <a:lnTo>
                  <a:pt x="4102737" y="499657"/>
                </a:lnTo>
                <a:cubicBezTo>
                  <a:pt x="4751176" y="499657"/>
                  <a:pt x="5615762" y="499657"/>
                  <a:pt x="6768541" y="499657"/>
                </a:cubicBezTo>
                <a:cubicBezTo>
                  <a:pt x="7620762" y="499657"/>
                  <a:pt x="8153399" y="1409972"/>
                  <a:pt x="7727289" y="2138224"/>
                </a:cubicBezTo>
                <a:cubicBezTo>
                  <a:pt x="7727289" y="2138224"/>
                  <a:pt x="7727289" y="2138224"/>
                  <a:pt x="5429338" y="6128439"/>
                </a:cubicBezTo>
                <a:cubicBezTo>
                  <a:pt x="5216283" y="6492565"/>
                  <a:pt x="4843436" y="6674628"/>
                  <a:pt x="4470590" y="6674628"/>
                </a:cubicBezTo>
                <a:lnTo>
                  <a:pt x="4457699" y="6673839"/>
                </a:lnTo>
                <a:lnTo>
                  <a:pt x="4457699" y="6856690"/>
                </a:lnTo>
                <a:lnTo>
                  <a:pt x="3695699" y="6856690"/>
                </a:lnTo>
                <a:lnTo>
                  <a:pt x="3695699" y="6858000"/>
                </a:lnTo>
                <a:lnTo>
                  <a:pt x="0" y="6858000"/>
                </a:lnTo>
                <a:close/>
              </a:path>
            </a:pathLst>
          </a:custGeom>
          <a:solidFill>
            <a:schemeClr val="accent1">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pic>
        <p:nvPicPr>
          <p:cNvPr id="7" name="Picture Placeholder 6"/>
          <p:cNvPicPr>
            <a:picLocks noGrp="1" noChangeAspect="1"/>
          </p:cNvPicPr>
          <p:nvPr>
            <p:ph type="pic" sz="quarter" idx="13"/>
          </p:nvPr>
        </p:nvPicPr>
        <p:blipFill>
          <a:blip r:embed="rId3"/>
          <a:srcRect t="10317" b="10317"/>
          <a:stretch/>
        </p:blipFill>
        <p:spPr>
          <a:xfrm>
            <a:off x="1065132" y="677142"/>
            <a:ext cx="4328408" cy="39215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56329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7878657" y="471996"/>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a:extLst>
              <a:ext uri="{FF2B5EF4-FFF2-40B4-BE49-F238E27FC236}">
                <a16:creationId xmlns:a16="http://schemas.microsoft.com/office/drawing/2014/main" id="{F876BE75-6559-48C2-93BD-ACB557D16B7F}"/>
              </a:ext>
            </a:extLst>
          </p:cNvPr>
          <p:cNvSpPr/>
          <p:nvPr/>
        </p:nvSpPr>
        <p:spPr>
          <a:xfrm>
            <a:off x="440422" y="1703982"/>
            <a:ext cx="3538284" cy="2800767"/>
          </a:xfrm>
          <a:prstGeom prst="rect">
            <a:avLst/>
          </a:prstGeom>
        </p:spPr>
        <p:txBody>
          <a:bodyPr wrap="square">
            <a:spAutoFit/>
          </a:bodyPr>
          <a:lstStyle/>
          <a:p>
            <a:pPr algn="just"/>
            <a:r>
              <a:rPr lang="en-US" sz="1600" b="0" i="0" u="none" strike="noStrike" dirty="0" err="1">
                <a:solidFill>
                  <a:schemeClr val="bg1"/>
                </a:solidFill>
                <a:effectLst/>
                <a:latin typeface="Arial" panose="020B0604020202020204" pitchFamily="34" charset="0"/>
                <a:cs typeface="Arial" panose="020B0604020202020204" pitchFamily="34" charset="0"/>
              </a:rPr>
              <a:t>Nhóm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thực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hiện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tín</a:t>
            </a:r>
            <a:r>
              <a:rPr lang="en-US" sz="1600" dirty="0" err="1">
                <a:solidFill>
                  <a:schemeClr val="bg1"/>
                </a:solidFill>
                <a:latin typeface="Arial" panose="020B0604020202020204" pitchFamily="34" charset="0"/>
                <a:cs typeface="Arial" panose="020B0604020202020204" pitchFamily="34" charset="0"/>
              </a:rPr>
              <a:t>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toán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độ</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chính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của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mô</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hình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trên</a:t>
            </a:r>
            <a:r>
              <a:rPr lang="en-US" sz="1600" dirty="0">
                <a:solidFill>
                  <a:schemeClr val="bg1"/>
                </a:solidFill>
                <a:latin typeface="Arial" panose="020B0604020202020204" pitchFamily="34" charset="0"/>
                <a:cs typeface="Arial" panose="020B0604020202020204" pitchFamily="34" charset="0"/>
              </a:rPr>
              <a:t> 2 </a:t>
            </a:r>
            <a:r>
              <a:rPr lang="en-US" sz="1600" dirty="0" err="1">
                <a:solidFill>
                  <a:schemeClr val="bg1"/>
                </a:solidFill>
                <a:latin typeface="Arial" panose="020B0604020202020204" pitchFamily="34" charset="0"/>
                <a:cs typeface="Arial" panose="020B0604020202020204" pitchFamily="34" charset="0"/>
              </a:rPr>
              <a:t>bộ</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dữ</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liệu</a:t>
            </a:r>
            <a:r>
              <a:rPr lang="en-US" sz="1600" dirty="0">
                <a:solidFill>
                  <a:schemeClr val="bg1"/>
                </a:solidFill>
                <a:latin typeface="Arial" panose="020B0604020202020204" pitchFamily="34" charset="0"/>
                <a:cs typeface="Arial" panose="020B0604020202020204" pitchFamily="34" charset="0"/>
              </a:rPr>
              <a:t> train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test.</a:t>
            </a:r>
          </a:p>
          <a:p>
            <a:pPr algn="just"/>
            <a:r>
              <a:rPr lang="en-US" sz="1600" dirty="0" err="1">
                <a:solidFill>
                  <a:schemeClr val="bg1"/>
                </a:solidFill>
                <a:latin typeface="Arial" panose="020B0604020202020204" pitchFamily="34" charset="0"/>
                <a:cs typeface="Arial" panose="020B0604020202020204" pitchFamily="34" charset="0"/>
              </a:rPr>
              <a:t>Có</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thể</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thấy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độ</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chính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của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bộ</a:t>
            </a:r>
            <a:r>
              <a:rPr lang="en-US" sz="1600" dirty="0">
                <a:solidFill>
                  <a:schemeClr val="bg1"/>
                </a:solidFill>
                <a:latin typeface="Arial" panose="020B0604020202020204" pitchFamily="34" charset="0"/>
                <a:cs typeface="Arial" panose="020B0604020202020204" pitchFamily="34" charset="0"/>
              </a:rPr>
              <a:t> train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bộ</a:t>
            </a:r>
            <a:r>
              <a:rPr lang="en-US" sz="1600" dirty="0">
                <a:solidFill>
                  <a:schemeClr val="bg1"/>
                </a:solidFill>
                <a:latin typeface="Arial" panose="020B0604020202020204" pitchFamily="34" charset="0"/>
                <a:cs typeface="Arial" panose="020B0604020202020204" pitchFamily="34" charset="0"/>
              </a:rPr>
              <a:t> test </a:t>
            </a:r>
            <a:r>
              <a:rPr lang="en-US" sz="1600" dirty="0" err="1">
                <a:solidFill>
                  <a:schemeClr val="bg1"/>
                </a:solidFill>
                <a:latin typeface="Arial" panose="020B0604020202020204" pitchFamily="34" charset="0"/>
                <a:cs typeface="Arial" panose="020B0604020202020204" pitchFamily="34" charset="0"/>
              </a:rPr>
              <a:t>không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quá</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biệt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đều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trên</a:t>
            </a:r>
            <a:r>
              <a:rPr lang="en-US" sz="1600" dirty="0">
                <a:solidFill>
                  <a:schemeClr val="bg1"/>
                </a:solidFill>
                <a:latin typeface="Arial" panose="020B0604020202020204" pitchFamily="34" charset="0"/>
                <a:cs typeface="Arial" panose="020B0604020202020204" pitchFamily="34" charset="0"/>
              </a:rPr>
              <a:t> 80% (</a:t>
            </a:r>
            <a:r>
              <a:rPr lang="en-US" sz="1600" dirty="0" err="1">
                <a:solidFill>
                  <a:schemeClr val="bg1"/>
                </a:solidFill>
                <a:latin typeface="Arial" panose="020B0604020202020204" pitchFamily="34" charset="0"/>
                <a:cs typeface="Arial" panose="020B0604020202020204" pitchFamily="34" charset="0"/>
              </a:rPr>
              <a:t>lần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lượt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là</a:t>
            </a:r>
            <a:r>
              <a:rPr lang="en-US" sz="1600" dirty="0">
                <a:solidFill>
                  <a:schemeClr val="bg1"/>
                </a:solidFill>
                <a:latin typeface="Arial" panose="020B0604020202020204" pitchFamily="34" charset="0"/>
                <a:cs typeface="Arial" panose="020B0604020202020204" pitchFamily="34" charset="0"/>
              </a:rPr>
              <a:t> 87.31%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87.22%). </a:t>
            </a:r>
            <a:r>
              <a:rPr lang="en-US" sz="1600" dirty="0" err="1">
                <a:solidFill>
                  <a:schemeClr val="bg1"/>
                </a:solidFill>
                <a:latin typeface="Arial" panose="020B0604020202020204" pitchFamily="34" charset="0"/>
                <a:cs typeface="Arial" panose="020B0604020202020204" pitchFamily="34" charset="0"/>
              </a:rPr>
              <a:t>Chứng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tỏ</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mô</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hình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được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xây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dựng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khá</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tốt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có</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khả</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năng</a:t>
            </a:r>
            <a:r>
              <a:rPr lang="en-US" sz="1600" dirty="0">
                <a:solidFill>
                  <a:schemeClr val="bg1"/>
                </a:solidFill>
                <a:latin typeface="Arial" panose="020B0604020202020204" pitchFamily="34" charset="0"/>
                <a:cs typeface="Arial" panose="020B0604020202020204" pitchFamily="34" charset="0"/>
              </a:rPr>
              <a:t> bao </a:t>
            </a:r>
            <a:r>
              <a:rPr lang="en-US" sz="1600" dirty="0" err="1">
                <a:solidFill>
                  <a:schemeClr val="bg1"/>
                </a:solidFill>
                <a:latin typeface="Arial" panose="020B0604020202020204" pitchFamily="34" charset="0"/>
                <a:cs typeface="Arial" panose="020B0604020202020204" pitchFamily="34" charset="0"/>
              </a:rPr>
              <a:t>quát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từ</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dữ</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liệu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đã</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học</a:t>
            </a:r>
            <a:r>
              <a:rPr lang="en-US" sz="1600" dirty="0">
                <a:solidFill>
                  <a:schemeClr val="bg1"/>
                </a:solidFill>
                <a:latin typeface="Arial" panose="020B0604020202020204" pitchFamily="34" charset="0"/>
                <a:cs typeface="Arial" panose="020B0604020202020204" pitchFamily="34" charset="0"/>
              </a:rPr>
              <a:t> qua </a:t>
            </a:r>
            <a:r>
              <a:rPr lang="en-US" sz="1600" dirty="0" err="1">
                <a:solidFill>
                  <a:schemeClr val="bg1"/>
                </a:solidFill>
                <a:latin typeface="Arial" panose="020B0604020202020204" pitchFamily="34" charset="0"/>
                <a:cs typeface="Arial" panose="020B0604020202020204" pitchFamily="34" charset="0"/>
              </a:rPr>
              <a:t>dữ</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liệu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mới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đồng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thời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cho</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thấy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không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có</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dấu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hiệu</a:t>
            </a:r>
            <a:r>
              <a:rPr lang="en-US" sz="1600" dirty="0">
                <a:solidFill>
                  <a:schemeClr val="bg1"/>
                </a:solidFill>
                <a:latin typeface="Arial" panose="020B0604020202020204" pitchFamily="34" charset="0"/>
                <a:cs typeface="Arial" panose="020B0604020202020204" pitchFamily="34" charset="0"/>
              </a:rPr>
              <a:t> overfitting hay underfitting</a:t>
            </a:r>
          </a:p>
        </p:txBody>
      </p:sp>
      <p:sp>
        <p:nvSpPr>
          <p:cNvPr id="17" name="Right Triangle 16">
            <a:extLst>
              <a:ext uri="{FF2B5EF4-FFF2-40B4-BE49-F238E27FC236}">
                <a16:creationId xmlns:a16="http://schemas.microsoft.com/office/drawing/2014/main" id="{AA481A95-61A5-4929-B245-735395A43FF0}"/>
              </a:ext>
            </a:extLst>
          </p:cNvPr>
          <p:cNvSpPr/>
          <p:nvPr/>
        </p:nvSpPr>
        <p:spPr>
          <a:xfrm rot="5400000">
            <a:off x="16548" y="-16546"/>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ight Triangle 18">
            <a:extLst>
              <a:ext uri="{FF2B5EF4-FFF2-40B4-BE49-F238E27FC236}">
                <a16:creationId xmlns:a16="http://schemas.microsoft.com/office/drawing/2014/main" id="{08D44885-77B1-4291-A44C-D50B77C73359}"/>
              </a:ext>
            </a:extLst>
          </p:cNvPr>
          <p:cNvSpPr/>
          <p:nvPr/>
        </p:nvSpPr>
        <p:spPr>
          <a:xfrm rot="16200000">
            <a:off x="8622320" y="4621821"/>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a:extLst>
              <a:ext uri="{FF2B5EF4-FFF2-40B4-BE49-F238E27FC236}">
                <a16:creationId xmlns:a16="http://schemas.microsoft.com/office/drawing/2014/main" id="{F8214EB0-3876-400E-B500-2C44B1D69A81}"/>
              </a:ext>
            </a:extLst>
          </p:cNvPr>
          <p:cNvSpPr/>
          <p:nvPr/>
        </p:nvSpPr>
        <p:spPr>
          <a:xfrm>
            <a:off x="3319774" y="1018503"/>
            <a:ext cx="2698829"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latin typeface="Arial" panose="020B0604020202020204" pitchFamily="34" charset="0"/>
                <a:cs typeface="Arial" panose="020B0604020202020204" pitchFamily="34" charset="0"/>
              </a:rPr>
              <a:t>Tính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toán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độ</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chính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xác</a:t>
            </a:r>
            <a:endParaRPr lang="en-US" sz="1600" b="1" dirty="0">
              <a:solidFill>
                <a:schemeClr val="bg1"/>
              </a:solidFill>
              <a:effectLst/>
              <a:latin typeface="Arial" panose="020B0604020202020204" pitchFamily="34" charset="0"/>
              <a:cs typeface="Arial" panose="020B0604020202020204" pitchFamily="34" charset="0"/>
            </a:endParaRPr>
          </a:p>
        </p:txBody>
      </p:sp>
      <p:pic>
        <p:nvPicPr>
          <p:cNvPr id="18434" name="Picture 2">
            <a:extLst>
              <a:ext uri="{FF2B5EF4-FFF2-40B4-BE49-F238E27FC236}">
                <a16:creationId xmlns:a16="http://schemas.microsoft.com/office/drawing/2014/main" id="{C502C12A-F6D3-4A7E-8BE6-A7EC4D303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673" y="1614242"/>
            <a:ext cx="4501360" cy="316404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E18A891-2B32-42FE-BCB4-FD1B79FA37D3}"/>
              </a:ext>
            </a:extLst>
          </p:cNvPr>
          <p:cNvSpPr/>
          <p:nvPr/>
        </p:nvSpPr>
        <p:spPr>
          <a:xfrm>
            <a:off x="3492172" y="285433"/>
            <a:ext cx="2159655"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 name="Subtitle 2">
            <a:extLst>
              <a:ext uri="{FF2B5EF4-FFF2-40B4-BE49-F238E27FC236}">
                <a16:creationId xmlns:a16="http://schemas.microsoft.com/office/drawing/2014/main" id="{9EA47DDC-8695-4489-8A9E-9AE877A89E8B}"/>
              </a:ext>
            </a:extLst>
          </p:cNvPr>
          <p:cNvSpPr txBox="1">
            <a:spLocks/>
          </p:cNvSpPr>
          <p:nvPr/>
        </p:nvSpPr>
        <p:spPr>
          <a:xfrm>
            <a:off x="3492172" y="400260"/>
            <a:ext cx="2159655"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a. Logistic Regression</a:t>
            </a:r>
          </a:p>
        </p:txBody>
      </p:sp>
    </p:spTree>
    <p:extLst>
      <p:ext uri="{BB962C8B-B14F-4D97-AF65-F5344CB8AC3E}">
        <p14:creationId xmlns:p14="http://schemas.microsoft.com/office/powerpoint/2010/main" val="397070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886729" y="36609"/>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Right Triangle 16">
            <a:extLst>
              <a:ext uri="{FF2B5EF4-FFF2-40B4-BE49-F238E27FC236}">
                <a16:creationId xmlns:a16="http://schemas.microsoft.com/office/drawing/2014/main" id="{AA481A95-61A5-4929-B245-735395A43FF0}"/>
              </a:ext>
            </a:extLst>
          </p:cNvPr>
          <p:cNvSpPr/>
          <p:nvPr/>
        </p:nvSpPr>
        <p:spPr>
          <a:xfrm rot="5400000">
            <a:off x="16548" y="-16546"/>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ight Triangle 18">
            <a:extLst>
              <a:ext uri="{FF2B5EF4-FFF2-40B4-BE49-F238E27FC236}">
                <a16:creationId xmlns:a16="http://schemas.microsoft.com/office/drawing/2014/main" id="{08D44885-77B1-4291-A44C-D50B77C73359}"/>
              </a:ext>
            </a:extLst>
          </p:cNvPr>
          <p:cNvSpPr/>
          <p:nvPr/>
        </p:nvSpPr>
        <p:spPr>
          <a:xfrm rot="16200000">
            <a:off x="8622320" y="4621821"/>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FA2F9947-FAAE-4CC3-92C9-64DF34C2CAEE}"/>
              </a:ext>
            </a:extLst>
          </p:cNvPr>
          <p:cNvSpPr/>
          <p:nvPr/>
        </p:nvSpPr>
        <p:spPr>
          <a:xfrm>
            <a:off x="538228" y="1150529"/>
            <a:ext cx="2946347"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effectLst/>
                <a:latin typeface="Arial" panose="020B0604020202020204" pitchFamily="34" charset="0"/>
                <a:cs typeface="Arial" panose="020B0604020202020204" pitchFamily="34" charset="0"/>
              </a:rPr>
              <a:t>Đ</a:t>
            </a:r>
            <a:r>
              <a:rPr lang="en-US" sz="1600" b="1" dirty="0" err="1">
                <a:solidFill>
                  <a:schemeClr val="bg1"/>
                </a:solidFill>
                <a:latin typeface="Arial" panose="020B0604020202020204" pitchFamily="34" charset="0"/>
                <a:cs typeface="Arial" panose="020B0604020202020204" pitchFamily="34" charset="0"/>
              </a:rPr>
              <a:t>ánh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giá</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tổng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quan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endParaRPr lang="en-US" sz="1600" b="1" dirty="0">
              <a:solidFill>
                <a:schemeClr val="bg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ABEBF8E-A45D-4B06-B4B9-AC084742B031}"/>
              </a:ext>
            </a:extLst>
          </p:cNvPr>
          <p:cNvPicPr>
            <a:picLocks noChangeAspect="1"/>
          </p:cNvPicPr>
          <p:nvPr/>
        </p:nvPicPr>
        <p:blipFill>
          <a:blip r:embed="rId2"/>
          <a:stretch>
            <a:fillRect/>
          </a:stretch>
        </p:blipFill>
        <p:spPr>
          <a:xfrm>
            <a:off x="4223657" y="1389098"/>
            <a:ext cx="4760087" cy="3069772"/>
          </a:xfrm>
          <a:prstGeom prst="rect">
            <a:avLst/>
          </a:prstGeom>
        </p:spPr>
      </p:pic>
      <p:sp>
        <p:nvSpPr>
          <p:cNvPr id="15" name="Rectangle 14">
            <a:extLst>
              <a:ext uri="{FF2B5EF4-FFF2-40B4-BE49-F238E27FC236}">
                <a16:creationId xmlns:a16="http://schemas.microsoft.com/office/drawing/2014/main" id="{D23A550B-A0F4-4BB5-B937-8B274823CF15}"/>
              </a:ext>
            </a:extLst>
          </p:cNvPr>
          <p:cNvSpPr/>
          <p:nvPr/>
        </p:nvSpPr>
        <p:spPr>
          <a:xfrm>
            <a:off x="160256" y="1745267"/>
            <a:ext cx="3867458" cy="2893100"/>
          </a:xfrm>
          <a:prstGeom prst="rect">
            <a:avLst/>
          </a:prstGeom>
        </p:spPr>
        <p:txBody>
          <a:bodyPr wrap="square">
            <a:spAutoFit/>
          </a:bodyPr>
          <a:lstStyle/>
          <a:p>
            <a:pPr algn="just"/>
            <a:r>
              <a:rPr lang="en-US" b="1" dirty="0" err="1">
                <a:solidFill>
                  <a:schemeClr val="bg1"/>
                </a:solidFill>
                <a:latin typeface="Arial" panose="020B0604020202020204" pitchFamily="34" charset="0"/>
                <a:cs typeface="Arial" panose="020B0604020202020204" pitchFamily="34" charset="0"/>
              </a:rPr>
              <a:t>Đối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với</a:t>
            </a:r>
            <a:r>
              <a:rPr lang="en-US" b="1" dirty="0">
                <a:solidFill>
                  <a:schemeClr val="bg1"/>
                </a:solidFill>
                <a:latin typeface="Arial" panose="020B0604020202020204" pitchFamily="34" charset="0"/>
                <a:cs typeface="Arial" panose="020B0604020202020204" pitchFamily="34" charset="0"/>
              </a:rPr>
              <a:t> </a:t>
            </a:r>
            <a:r>
              <a:rPr lang="en-US" b="1" dirty="0">
                <a:solidFill>
                  <a:schemeClr val="bg1"/>
                </a:solidFill>
                <a:effectLst/>
                <a:latin typeface="Arial" panose="020B0604020202020204" pitchFamily="34" charset="0"/>
                <a:cs typeface="Arial" panose="020B0604020202020204" pitchFamily="34" charset="0"/>
              </a:rPr>
              <a:t>Confusion Matrix:</a:t>
            </a:r>
          </a:p>
          <a:p>
            <a:pPr marL="285750" indent="-285750" algn="just">
              <a:buFont typeface="Wingdings" panose="05000000000000000000" pitchFamily="2" charset="2"/>
              <a:buChar char="q"/>
            </a:pPr>
            <a:r>
              <a:rPr lang="en-US" b="1" dirty="0">
                <a:solidFill>
                  <a:schemeClr val="bg1"/>
                </a:solidFill>
                <a:latin typeface="Arial" panose="020B0604020202020204" pitchFamily="34" charset="0"/>
                <a:cs typeface="Arial" panose="020B0604020202020204" pitchFamily="34" charset="0"/>
              </a:rPr>
              <a:t>Training set: </a:t>
            </a:r>
            <a:r>
              <a:rPr lang="en-US" dirty="0" err="1">
                <a:solidFill>
                  <a:schemeClr val="bg1"/>
                </a:solidFill>
                <a:latin typeface="Arial" panose="020B0604020202020204" pitchFamily="34" charset="0"/>
                <a:cs typeface="Arial" panose="020B0604020202020204" pitchFamily="34" charset="0"/>
              </a:rPr>
              <a:t>Có</a:t>
            </a:r>
            <a:r>
              <a:rPr lang="en-US" b="1" dirty="0">
                <a:solidFill>
                  <a:schemeClr val="bg1"/>
                </a:solidFill>
                <a:latin typeface="Arial" panose="020B0604020202020204" pitchFamily="34" charset="0"/>
                <a:cs typeface="Arial" panose="020B0604020202020204" pitchFamily="34" charset="0"/>
              </a:rPr>
              <a:t> </a:t>
            </a:r>
            <a:r>
              <a:rPr lang="vi-VN" b="0" i="0" u="none" strike="noStrike" dirty="0">
                <a:solidFill>
                  <a:schemeClr val="bg1"/>
                </a:solidFill>
                <a:effectLst/>
                <a:latin typeface="Arial" panose="020B0604020202020204" pitchFamily="34" charset="0"/>
                <a:cs typeface="Arial" panose="020B0604020202020204" pitchFamily="34" charset="0"/>
              </a:rPr>
              <a:t>thể chỉ ra rằng mô hình</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phân</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loại</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rất</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tốt</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tuy</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nhiên</a:t>
            </a:r>
            <a:r>
              <a:rPr lang="vi-VN" b="0" i="0" u="none" strike="noStrike" dirty="0">
                <a:solidFill>
                  <a:schemeClr val="bg1"/>
                </a:solidFill>
                <a:effectLst/>
                <a:latin typeface="Arial" panose="020B0604020202020204" pitchFamily="34" charset="0"/>
                <a:cs typeface="Arial" panose="020B0604020202020204" pitchFamily="34" charset="0"/>
              </a:rPr>
              <a:t> có xu hướng phân loại một số lượng </a:t>
            </a:r>
            <a:r>
              <a:rPr lang="en-US" b="0" i="0" u="none" strike="noStrike" dirty="0" err="1">
                <a:solidFill>
                  <a:schemeClr val="bg1"/>
                </a:solidFill>
                <a:effectLst/>
                <a:latin typeface="Arial" panose="020B0604020202020204" pitchFamily="34" charset="0"/>
                <a:cs typeface="Arial" panose="020B0604020202020204" pitchFamily="34" charset="0"/>
              </a:rPr>
              <a:t>lớn</a:t>
            </a:r>
            <a:r>
              <a:rPr lang="en-US" b="0" i="0" u="none" strike="noStrike" dirty="0">
                <a:solidFill>
                  <a:schemeClr val="bg1"/>
                </a:solidFill>
                <a:effectLst/>
                <a:latin typeface="Arial" panose="020B0604020202020204" pitchFamily="34" charset="0"/>
                <a:cs typeface="Arial" panose="020B0604020202020204" pitchFamily="34" charset="0"/>
              </a:rPr>
              <a:t> </a:t>
            </a:r>
            <a:r>
              <a:rPr lang="vi-VN" b="0" i="0" u="none" strike="noStrike" dirty="0">
                <a:solidFill>
                  <a:schemeClr val="bg1"/>
                </a:solidFill>
                <a:effectLst/>
                <a:latin typeface="Arial" panose="020B0604020202020204" pitchFamily="34" charset="0"/>
                <a:cs typeface="Arial" panose="020B0604020202020204" pitchFamily="34" charset="0"/>
              </a:rPr>
              <a:t>khách hàng không hài lòng hoặc trung tính</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thành</a:t>
            </a:r>
            <a:r>
              <a:rPr lang="vi-VN" b="0" i="0" u="none" strike="noStrike" dirty="0">
                <a:solidFill>
                  <a:schemeClr val="bg1"/>
                </a:solidFill>
                <a:effectLst/>
                <a:latin typeface="Arial" panose="020B0604020202020204" pitchFamily="34" charset="0"/>
                <a:cs typeface="Arial" panose="020B0604020202020204" pitchFamily="34" charset="0"/>
              </a:rPr>
              <a:t> hài lòng. Số lượng false negatives tương đối thấp hơn nhiều, cho thấy mô hình ít có khả năng bỏ sót những khách hàng hài lòng.</a:t>
            </a:r>
            <a:endParaRPr lang="en-US" b="0" i="0" u="none" strike="noStrike" dirty="0">
              <a:solidFill>
                <a:schemeClr val="bg1"/>
              </a:solidFill>
              <a:effectLst/>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b="1" dirty="0">
                <a:solidFill>
                  <a:schemeClr val="bg1"/>
                </a:solidFill>
                <a:effectLst/>
                <a:latin typeface="Arial" panose="020B0604020202020204" pitchFamily="34" charset="0"/>
                <a:cs typeface="Arial" panose="020B0604020202020204" pitchFamily="34" charset="0"/>
              </a:rPr>
              <a:t>Test set: </a:t>
            </a:r>
            <a:r>
              <a:rPr lang="en-US" dirty="0">
                <a:solidFill>
                  <a:schemeClr val="bg1"/>
                </a:solidFill>
                <a:latin typeface="Arial" panose="020B0604020202020204" pitchFamily="34" charset="0"/>
                <a:cs typeface="Arial" panose="020B0604020202020204" pitchFamily="34" charset="0"/>
              </a:rPr>
              <a:t>C</a:t>
            </a:r>
            <a:r>
              <a:rPr lang="vi-VN" b="0" i="0" u="none" strike="noStrike" dirty="0">
                <a:solidFill>
                  <a:schemeClr val="bg1"/>
                </a:solidFill>
                <a:effectLst/>
                <a:latin typeface="Arial" panose="020B0604020202020204" pitchFamily="34" charset="0"/>
                <a:cs typeface="Arial" panose="020B0604020202020204" pitchFamily="34" charset="0"/>
              </a:rPr>
              <a:t>ho tập kiểm tra có cùng xu hướng như tập huấn luyện, với một tỷ lệ cao false positives. Điều này có nghĩa là mô hình vẫn duy trì được mức độ tổng quát nhất định.</a:t>
            </a:r>
            <a:endParaRPr lang="en-US" b="0" dirty="0">
              <a:solidFill>
                <a:schemeClr val="bg1"/>
              </a:solidFill>
              <a:effectLst/>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E754B18-B47F-44FA-8A7C-403F74B184EA}"/>
              </a:ext>
            </a:extLst>
          </p:cNvPr>
          <p:cNvSpPr/>
          <p:nvPr/>
        </p:nvSpPr>
        <p:spPr>
          <a:xfrm>
            <a:off x="3376364" y="289600"/>
            <a:ext cx="2159655"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Subtitle 2">
            <a:extLst>
              <a:ext uri="{FF2B5EF4-FFF2-40B4-BE49-F238E27FC236}">
                <a16:creationId xmlns:a16="http://schemas.microsoft.com/office/drawing/2014/main" id="{A2930951-E7DB-4E5A-ABCA-4606A8368C3B}"/>
              </a:ext>
            </a:extLst>
          </p:cNvPr>
          <p:cNvSpPr txBox="1">
            <a:spLocks/>
          </p:cNvSpPr>
          <p:nvPr/>
        </p:nvSpPr>
        <p:spPr>
          <a:xfrm>
            <a:off x="3376364" y="404427"/>
            <a:ext cx="2159655"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a. Logistic Regression</a:t>
            </a:r>
          </a:p>
        </p:txBody>
      </p:sp>
    </p:spTree>
    <p:extLst>
      <p:ext uri="{BB962C8B-B14F-4D97-AF65-F5344CB8AC3E}">
        <p14:creationId xmlns:p14="http://schemas.microsoft.com/office/powerpoint/2010/main" val="3338443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1259806" y="4179011"/>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FA2F9947-FAAE-4CC3-92C9-64DF34C2CAEE}"/>
              </a:ext>
            </a:extLst>
          </p:cNvPr>
          <p:cNvSpPr/>
          <p:nvPr/>
        </p:nvSpPr>
        <p:spPr>
          <a:xfrm>
            <a:off x="538228" y="897773"/>
            <a:ext cx="2946347"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effectLst/>
                <a:latin typeface="Arial" panose="020B0604020202020204" pitchFamily="34" charset="0"/>
                <a:cs typeface="Arial" panose="020B0604020202020204" pitchFamily="34" charset="0"/>
              </a:rPr>
              <a:t>Đ</a:t>
            </a:r>
            <a:r>
              <a:rPr lang="en-US" sz="1600" b="1" dirty="0" err="1">
                <a:solidFill>
                  <a:schemeClr val="bg1"/>
                </a:solidFill>
                <a:latin typeface="Arial" panose="020B0604020202020204" pitchFamily="34" charset="0"/>
                <a:cs typeface="Arial" panose="020B0604020202020204" pitchFamily="34" charset="0"/>
              </a:rPr>
              <a:t>ánh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giá</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tổng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quan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endParaRPr lang="en-US" sz="1600" b="1" dirty="0">
              <a:solidFill>
                <a:schemeClr val="bg1"/>
              </a:solidFill>
              <a:effectLst/>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23A550B-A0F4-4BB5-B937-8B274823CF15}"/>
              </a:ext>
            </a:extLst>
          </p:cNvPr>
          <p:cNvSpPr/>
          <p:nvPr/>
        </p:nvSpPr>
        <p:spPr>
          <a:xfrm>
            <a:off x="327770" y="1485346"/>
            <a:ext cx="3867458" cy="738664"/>
          </a:xfrm>
          <a:prstGeom prst="rect">
            <a:avLst/>
          </a:prstGeom>
        </p:spPr>
        <p:txBody>
          <a:bodyPr wrap="square">
            <a:spAutoFit/>
          </a:bodyPr>
          <a:lstStyle/>
          <a:p>
            <a:pPr algn="just"/>
            <a:r>
              <a:rPr lang="en-US" b="1" dirty="0" err="1">
                <a:solidFill>
                  <a:schemeClr val="bg1"/>
                </a:solidFill>
                <a:latin typeface="Arial" panose="020B0604020202020204" pitchFamily="34" charset="0"/>
                <a:cs typeface="Arial" panose="020B0604020202020204" pitchFamily="34" charset="0"/>
              </a:rPr>
              <a:t>Đối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với</a:t>
            </a:r>
            <a:r>
              <a:rPr lang="en-US" b="1" dirty="0">
                <a:solidFill>
                  <a:schemeClr val="bg1"/>
                </a:solidFill>
                <a:latin typeface="Arial" panose="020B0604020202020204" pitchFamily="34" charset="0"/>
                <a:cs typeface="Arial" panose="020B0604020202020204" pitchFamily="34" charset="0"/>
              </a:rPr>
              <a:t> </a:t>
            </a:r>
            <a:r>
              <a:rPr lang="en-US" b="1" dirty="0">
                <a:solidFill>
                  <a:schemeClr val="bg1"/>
                </a:solidFill>
                <a:effectLst/>
                <a:latin typeface="Arial" panose="020B0604020202020204" pitchFamily="34" charset="0"/>
                <a:cs typeface="Arial" panose="020B0604020202020204" pitchFamily="34" charset="0"/>
              </a:rPr>
              <a:t>ROC Curve </a:t>
            </a:r>
            <a:r>
              <a:rPr lang="en-US" b="1" dirty="0" err="1">
                <a:solidFill>
                  <a:schemeClr val="bg1"/>
                </a:solidFill>
                <a:effectLst/>
                <a:latin typeface="Arial" panose="020B0604020202020204" pitchFamily="34" charset="0"/>
                <a:cs typeface="Arial" panose="020B0604020202020204" pitchFamily="34" charset="0"/>
              </a:rPr>
              <a:t>và</a:t>
            </a:r>
            <a:r>
              <a:rPr lang="en-US" b="1" dirty="0">
                <a:solidFill>
                  <a:schemeClr val="bg1"/>
                </a:solidFill>
                <a:effectLst/>
                <a:latin typeface="Arial" panose="020B0604020202020204" pitchFamily="34" charset="0"/>
                <a:cs typeface="Arial" panose="020B0604020202020204" pitchFamily="34" charset="0"/>
              </a:rPr>
              <a:t> AUC:</a:t>
            </a:r>
          </a:p>
          <a:p>
            <a:pPr marL="285750" indent="-285750" algn="just">
              <a:buFont typeface="Wingdings" panose="05000000000000000000" pitchFamily="2" charset="2"/>
              <a:buChar char="q"/>
            </a:pPr>
            <a:r>
              <a:rPr lang="en-US" b="1" dirty="0">
                <a:solidFill>
                  <a:schemeClr val="bg1"/>
                </a:solidFill>
                <a:latin typeface="Arial" panose="020B0604020202020204" pitchFamily="34" charset="0"/>
                <a:cs typeface="Arial" panose="020B0604020202020204" pitchFamily="34" charset="0"/>
              </a:rPr>
              <a:t>Training set: </a:t>
            </a:r>
            <a:r>
              <a:rPr lang="en-US" dirty="0">
                <a:solidFill>
                  <a:schemeClr val="bg1"/>
                </a:solidFill>
                <a:latin typeface="Arial" panose="020B0604020202020204" pitchFamily="34" charset="0"/>
                <a:cs typeface="Arial" panose="020B0604020202020204" pitchFamily="34" charset="0"/>
              </a:rPr>
              <a:t>ROC AUC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0.93</a:t>
            </a:r>
          </a:p>
          <a:p>
            <a:pPr marL="285750" indent="-285750" algn="just">
              <a:buFont typeface="Wingdings" panose="05000000000000000000" pitchFamily="2" charset="2"/>
              <a:buChar char="q"/>
            </a:pPr>
            <a:r>
              <a:rPr lang="en-US" b="1" dirty="0">
                <a:solidFill>
                  <a:schemeClr val="bg1"/>
                </a:solidFill>
                <a:latin typeface="Arial" panose="020B0604020202020204" pitchFamily="34" charset="0"/>
                <a:cs typeface="Arial" panose="020B0604020202020204" pitchFamily="34" charset="0"/>
              </a:rPr>
              <a:t>Test set: </a:t>
            </a:r>
            <a:r>
              <a:rPr lang="en-US" dirty="0">
                <a:solidFill>
                  <a:schemeClr val="bg1"/>
                </a:solidFill>
                <a:latin typeface="Arial" panose="020B0604020202020204" pitchFamily="34" charset="0"/>
                <a:cs typeface="Arial" panose="020B0604020202020204" pitchFamily="34" charset="0"/>
              </a:rPr>
              <a:t>ROC AUC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0.92</a:t>
            </a:r>
          </a:p>
        </p:txBody>
      </p:sp>
      <p:sp>
        <p:nvSpPr>
          <p:cNvPr id="11" name="Rectangle 10">
            <a:extLst>
              <a:ext uri="{FF2B5EF4-FFF2-40B4-BE49-F238E27FC236}">
                <a16:creationId xmlns:a16="http://schemas.microsoft.com/office/drawing/2014/main" id="{C3553514-6581-443E-9110-1D1647BD7331}"/>
              </a:ext>
            </a:extLst>
          </p:cNvPr>
          <p:cNvSpPr/>
          <p:nvPr/>
        </p:nvSpPr>
        <p:spPr>
          <a:xfrm>
            <a:off x="327770" y="2329687"/>
            <a:ext cx="3867458" cy="1815882"/>
          </a:xfrm>
          <a:prstGeom prst="rect">
            <a:avLst/>
          </a:prstGeom>
        </p:spPr>
        <p:txBody>
          <a:bodyPr wrap="square">
            <a:spAutoFit/>
          </a:bodyPr>
          <a:lstStyle/>
          <a:p>
            <a:pPr algn="just"/>
            <a:r>
              <a:rPr lang="vi-VN" sz="1600" b="0" i="0" u="none" strike="noStrike" dirty="0">
                <a:solidFill>
                  <a:schemeClr val="bg1"/>
                </a:solidFill>
                <a:effectLst/>
                <a:latin typeface="Arial" panose="020B0604020202020204" pitchFamily="34" charset="0"/>
                <a:cs typeface="Arial" panose="020B0604020202020204" pitchFamily="34" charset="0"/>
              </a:rPr>
              <a:t>Cả hai đều cho thấy mô hình của nhóm có khả năng phân biệt giữa các lớp (hài lòng và không hài lòng/trung tính) tốt với AUC gần 1. Điều này chứng tỏ rằng tỷ lệ true positive rate (sensitivity) cao so với false positive rate ở nhiều ngưỡng cắt khác nhau.</a:t>
            </a:r>
            <a:endParaRPr lang="en-US" sz="1600" b="1"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BD09D97-6BFE-4317-9A7C-26979A0DBA57}"/>
              </a:ext>
            </a:extLst>
          </p:cNvPr>
          <p:cNvPicPr>
            <a:picLocks noChangeAspect="1"/>
          </p:cNvPicPr>
          <p:nvPr/>
        </p:nvPicPr>
        <p:blipFill>
          <a:blip r:embed="rId2"/>
          <a:stretch>
            <a:fillRect/>
          </a:stretch>
        </p:blipFill>
        <p:spPr>
          <a:xfrm>
            <a:off x="4352429" y="981388"/>
            <a:ext cx="4681715" cy="3470110"/>
          </a:xfrm>
          <a:prstGeom prst="rect">
            <a:avLst/>
          </a:prstGeom>
        </p:spPr>
      </p:pic>
      <p:sp>
        <p:nvSpPr>
          <p:cNvPr id="21" name="Right Triangle 20">
            <a:extLst>
              <a:ext uri="{FF2B5EF4-FFF2-40B4-BE49-F238E27FC236}">
                <a16:creationId xmlns:a16="http://schemas.microsoft.com/office/drawing/2014/main" id="{C22C779D-186E-4ACD-85D5-CA830E4829E3}"/>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ight Triangle 21">
            <a:extLst>
              <a:ext uri="{FF2B5EF4-FFF2-40B4-BE49-F238E27FC236}">
                <a16:creationId xmlns:a16="http://schemas.microsoft.com/office/drawing/2014/main" id="{A8C52AC3-58B4-4419-9981-D6651B7BC5F0}"/>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9FECCE8F-FC00-4F46-96E0-DB3EC32E4D0D}"/>
              </a:ext>
            </a:extLst>
          </p:cNvPr>
          <p:cNvSpPr/>
          <p:nvPr/>
        </p:nvSpPr>
        <p:spPr>
          <a:xfrm>
            <a:off x="3397628" y="214802"/>
            <a:ext cx="2159655"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4" name="Subtitle 2">
            <a:extLst>
              <a:ext uri="{FF2B5EF4-FFF2-40B4-BE49-F238E27FC236}">
                <a16:creationId xmlns:a16="http://schemas.microsoft.com/office/drawing/2014/main" id="{2E1EBE41-A2AF-46AA-87E3-28CB824E50EC}"/>
              </a:ext>
            </a:extLst>
          </p:cNvPr>
          <p:cNvSpPr txBox="1">
            <a:spLocks/>
          </p:cNvSpPr>
          <p:nvPr/>
        </p:nvSpPr>
        <p:spPr>
          <a:xfrm>
            <a:off x="3397628" y="329629"/>
            <a:ext cx="2159655"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a. Logistic Regression</a:t>
            </a:r>
          </a:p>
        </p:txBody>
      </p:sp>
    </p:spTree>
    <p:extLst>
      <p:ext uri="{BB962C8B-B14F-4D97-AF65-F5344CB8AC3E}">
        <p14:creationId xmlns:p14="http://schemas.microsoft.com/office/powerpoint/2010/main" val="616078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7816552" y="4339202"/>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Right Triangle 16">
            <a:extLst>
              <a:ext uri="{FF2B5EF4-FFF2-40B4-BE49-F238E27FC236}">
                <a16:creationId xmlns:a16="http://schemas.microsoft.com/office/drawing/2014/main" id="{AA481A95-61A5-4929-B245-735395A43FF0}"/>
              </a:ext>
            </a:extLst>
          </p:cNvPr>
          <p:cNvSpPr/>
          <p:nvPr/>
        </p:nvSpPr>
        <p:spPr>
          <a:xfrm rot="5400000">
            <a:off x="16548" y="-16546"/>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ight Triangle 18">
            <a:extLst>
              <a:ext uri="{FF2B5EF4-FFF2-40B4-BE49-F238E27FC236}">
                <a16:creationId xmlns:a16="http://schemas.microsoft.com/office/drawing/2014/main" id="{08D44885-77B1-4291-A44C-D50B77C73359}"/>
              </a:ext>
            </a:extLst>
          </p:cNvPr>
          <p:cNvSpPr/>
          <p:nvPr/>
        </p:nvSpPr>
        <p:spPr>
          <a:xfrm rot="16200000">
            <a:off x="8622320" y="4621821"/>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FA2F9947-FAAE-4CC3-92C9-64DF34C2CAEE}"/>
              </a:ext>
            </a:extLst>
          </p:cNvPr>
          <p:cNvSpPr/>
          <p:nvPr/>
        </p:nvSpPr>
        <p:spPr>
          <a:xfrm>
            <a:off x="538228" y="885576"/>
            <a:ext cx="2946347"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effectLst/>
                <a:latin typeface="Arial" panose="020B0604020202020204" pitchFamily="34" charset="0"/>
                <a:cs typeface="Arial" panose="020B0604020202020204" pitchFamily="34" charset="0"/>
              </a:rPr>
              <a:t>Đ</a:t>
            </a:r>
            <a:r>
              <a:rPr lang="en-US" sz="1600" b="1" dirty="0" err="1">
                <a:solidFill>
                  <a:schemeClr val="bg1"/>
                </a:solidFill>
                <a:latin typeface="Arial" panose="020B0604020202020204" pitchFamily="34" charset="0"/>
                <a:cs typeface="Arial" panose="020B0604020202020204" pitchFamily="34" charset="0"/>
              </a:rPr>
              <a:t>ánh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giá</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tổng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quan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endParaRPr lang="en-US" sz="1600" b="1" dirty="0">
              <a:solidFill>
                <a:schemeClr val="bg1"/>
              </a:solidFill>
              <a:effectLst/>
              <a:latin typeface="Arial" panose="020B0604020202020204" pitchFamily="34" charset="0"/>
              <a:cs typeface="Arial" panose="020B0604020202020204" pitchFamily="34" charset="0"/>
            </a:endParaRPr>
          </a:p>
        </p:txBody>
      </p:sp>
      <p:pic>
        <p:nvPicPr>
          <p:cNvPr id="20482" name="Picture 2">
            <a:extLst>
              <a:ext uri="{FF2B5EF4-FFF2-40B4-BE49-F238E27FC236}">
                <a16:creationId xmlns:a16="http://schemas.microsoft.com/office/drawing/2014/main" id="{DAABB2DC-2932-40C4-B50D-0DEFF3180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228" y="1428175"/>
            <a:ext cx="4342821" cy="29489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F152F46-F309-47C8-8978-6E7DD07CD40D}"/>
              </a:ext>
            </a:extLst>
          </p:cNvPr>
          <p:cNvSpPr/>
          <p:nvPr/>
        </p:nvSpPr>
        <p:spPr>
          <a:xfrm>
            <a:off x="5007428" y="1268603"/>
            <a:ext cx="3867458" cy="3108543"/>
          </a:xfrm>
          <a:prstGeom prst="rect">
            <a:avLst/>
          </a:prstGeom>
        </p:spPr>
        <p:txBody>
          <a:bodyPr wrap="square">
            <a:spAutoFit/>
          </a:bodyPr>
          <a:lstStyle/>
          <a:p>
            <a:pPr algn="just"/>
            <a:r>
              <a:rPr lang="en-US" b="1" dirty="0" err="1">
                <a:solidFill>
                  <a:schemeClr val="bg1"/>
                </a:solidFill>
                <a:latin typeface="Arial" panose="020B0604020202020204" pitchFamily="34" charset="0"/>
                <a:cs typeface="Arial" panose="020B0604020202020204" pitchFamily="34" charset="0"/>
              </a:rPr>
              <a:t>Đối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với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các</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chỉ</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số</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đánh</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giá</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khác</a:t>
            </a:r>
            <a:r>
              <a:rPr lang="en-US" b="1" dirty="0">
                <a:solidFill>
                  <a:schemeClr val="bg1"/>
                </a:solidFill>
                <a:latin typeface="Arial" panose="020B0604020202020204" pitchFamily="34" charset="0"/>
                <a:cs typeface="Arial" panose="020B0604020202020204" pitchFamily="34" charset="0"/>
              </a:rPr>
              <a:t>:</a:t>
            </a:r>
          </a:p>
          <a:p>
            <a:pPr marL="285750" indent="-285750" algn="just" rtl="0" fontAlgn="base">
              <a:spcBef>
                <a:spcPts val="0"/>
              </a:spcBef>
              <a:spcAft>
                <a:spcPts val="0"/>
              </a:spcAft>
              <a:buFont typeface="Wingdings" panose="05000000000000000000" pitchFamily="2" charset="2"/>
              <a:buChar char="q"/>
            </a:pPr>
            <a:r>
              <a:rPr lang="vi-VN" b="0" i="0" u="none" strike="noStrike" dirty="0">
                <a:solidFill>
                  <a:schemeClr val="bg1"/>
                </a:solidFill>
                <a:effectLst/>
                <a:latin typeface="Arial" panose="020B0604020202020204" pitchFamily="34" charset="0"/>
                <a:cs typeface="Arial" panose="020B0604020202020204" pitchFamily="34" charset="0"/>
              </a:rPr>
              <a:t>Precision cho biết khi mô hình dự đoán một trường hợp là </a:t>
            </a:r>
            <a:r>
              <a:rPr lang="en-US" b="0" i="0" u="none" strike="noStrike" dirty="0" err="1">
                <a:solidFill>
                  <a:schemeClr val="bg1"/>
                </a:solidFill>
                <a:effectLst/>
                <a:latin typeface="Arial" panose="020B0604020202020204" pitchFamily="34" charset="0"/>
                <a:cs typeface="Arial" panose="020B0604020202020204" pitchFamily="34" charset="0"/>
              </a:rPr>
              <a:t>lớp</a:t>
            </a:r>
            <a:r>
              <a:rPr lang="vi-VN" b="0" i="0" u="none" strike="noStrike" dirty="0">
                <a:solidFill>
                  <a:schemeClr val="bg1"/>
                </a:solidFill>
                <a:effectLst/>
                <a:latin typeface="Arial" panose="020B0604020202020204" pitchFamily="34" charset="0"/>
                <a:cs typeface="Arial" panose="020B0604020202020204" pitchFamily="34" charset="0"/>
              </a:rPr>
              <a:t> 0 hoặc 1, nó chính xác lần lượt 88% và 87% </a:t>
            </a:r>
          </a:p>
          <a:p>
            <a:pPr marL="285750" indent="-285750" algn="just" rtl="0" fontAlgn="base">
              <a:spcBef>
                <a:spcPts val="0"/>
              </a:spcBef>
              <a:spcAft>
                <a:spcPts val="0"/>
              </a:spcAft>
              <a:buFont typeface="Wingdings" panose="05000000000000000000" pitchFamily="2" charset="2"/>
              <a:buChar char="q"/>
            </a:pPr>
            <a:r>
              <a:rPr lang="vi-VN" b="0" i="0" u="none" strike="noStrike" dirty="0">
                <a:solidFill>
                  <a:schemeClr val="bg1"/>
                </a:solidFill>
                <a:effectLst/>
                <a:latin typeface="Arial" panose="020B0604020202020204" pitchFamily="34" charset="0"/>
                <a:cs typeface="Arial" panose="020B0604020202020204" pitchFamily="34" charset="0"/>
              </a:rPr>
              <a:t>Recall </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cho</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thấy</a:t>
            </a:r>
            <a:r>
              <a:rPr lang="en-US" b="0" i="0" u="none" strike="noStrike" dirty="0">
                <a:solidFill>
                  <a:schemeClr val="bg1"/>
                </a:solidFill>
                <a:effectLst/>
                <a:latin typeface="Arial" panose="020B0604020202020204" pitchFamily="34" charset="0"/>
                <a:cs typeface="Arial" panose="020B0604020202020204" pitchFamily="34" charset="0"/>
              </a:rPr>
              <a:t> </a:t>
            </a:r>
            <a:r>
              <a:rPr lang="vi-VN" b="0" i="0" u="none" strike="noStrike" dirty="0">
                <a:solidFill>
                  <a:schemeClr val="bg1"/>
                </a:solidFill>
                <a:effectLst/>
                <a:latin typeface="Arial" panose="020B0604020202020204" pitchFamily="34" charset="0"/>
                <a:cs typeface="Arial" panose="020B0604020202020204" pitchFamily="34" charset="0"/>
              </a:rPr>
              <a:t>khả năng tìm ra 90% của tất cả trường hợp thực sự là lớp 0</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còn</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đối</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với</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lớp</a:t>
            </a:r>
            <a:r>
              <a:rPr lang="en-US" b="0" i="0" u="none" strike="noStrike" dirty="0">
                <a:solidFill>
                  <a:schemeClr val="bg1"/>
                </a:solidFill>
                <a:effectLst/>
                <a:latin typeface="Arial" panose="020B0604020202020204" pitchFamily="34" charset="0"/>
                <a:cs typeface="Arial" panose="020B0604020202020204" pitchFamily="34" charset="0"/>
              </a:rPr>
              <a:t> 1 </a:t>
            </a:r>
            <a:r>
              <a:rPr lang="en-US" b="0" i="0" u="none" strike="noStrike" dirty="0" err="1">
                <a:solidFill>
                  <a:schemeClr val="bg1"/>
                </a:solidFill>
                <a:effectLst/>
                <a:latin typeface="Arial" panose="020B0604020202020204" pitchFamily="34" charset="0"/>
                <a:cs typeface="Arial" panose="020B0604020202020204" pitchFamily="34" charset="0"/>
              </a:rPr>
              <a:t>là</a:t>
            </a:r>
            <a:r>
              <a:rPr lang="en-US" b="0" i="0" u="none" strike="noStrike" dirty="0">
                <a:solidFill>
                  <a:schemeClr val="bg1"/>
                </a:solidFill>
                <a:effectLst/>
                <a:latin typeface="Arial" panose="020B0604020202020204" pitchFamily="34" charset="0"/>
                <a:cs typeface="Arial" panose="020B0604020202020204" pitchFamily="34" charset="0"/>
              </a:rPr>
              <a:t> </a:t>
            </a:r>
            <a:r>
              <a:rPr lang="vi-VN" b="0" i="0" u="none" strike="noStrike" dirty="0">
                <a:solidFill>
                  <a:schemeClr val="bg1"/>
                </a:solidFill>
                <a:effectLst/>
                <a:latin typeface="Arial" panose="020B0604020202020204" pitchFamily="34" charset="0"/>
                <a:cs typeface="Arial" panose="020B0604020202020204" pitchFamily="34" charset="0"/>
              </a:rPr>
              <a:t>83%</a:t>
            </a:r>
            <a:r>
              <a:rPr lang="en-US" b="0" i="0" u="none" strike="noStrike" dirty="0">
                <a:solidFill>
                  <a:schemeClr val="bg1"/>
                </a:solidFill>
                <a:effectLst/>
                <a:latin typeface="Arial" panose="020B0604020202020204" pitchFamily="34" charset="0"/>
                <a:cs typeface="Arial" panose="020B0604020202020204" pitchFamily="34" charset="0"/>
              </a:rPr>
              <a:t>. Đ</a:t>
            </a:r>
            <a:r>
              <a:rPr lang="vi-VN" b="0" i="0" u="none" strike="noStrike" dirty="0">
                <a:solidFill>
                  <a:schemeClr val="bg1"/>
                </a:solidFill>
                <a:effectLst/>
                <a:latin typeface="Arial" panose="020B0604020202020204" pitchFamily="34" charset="0"/>
                <a:cs typeface="Arial" panose="020B0604020202020204" pitchFamily="34" charset="0"/>
              </a:rPr>
              <a:t>iều này chứng tỏ mô hình nhóm xây dựng tốt</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vì</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đây</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là</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mức</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chỉ</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số</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cao</a:t>
            </a:r>
            <a:r>
              <a:rPr lang="vi-VN" b="0" i="0" u="none" strike="noStrike" dirty="0">
                <a:solidFill>
                  <a:schemeClr val="bg1"/>
                </a:solidFill>
                <a:effectLst/>
                <a:latin typeface="Arial" panose="020B0604020202020204" pitchFamily="34" charset="0"/>
                <a:cs typeface="Arial" panose="020B0604020202020204" pitchFamily="34" charset="0"/>
              </a:rPr>
              <a:t>.</a:t>
            </a:r>
          </a:p>
          <a:p>
            <a:pPr marL="285750" indent="-285750" algn="just" rtl="0" fontAlgn="base">
              <a:spcBef>
                <a:spcPts val="0"/>
              </a:spcBef>
              <a:spcAft>
                <a:spcPts val="0"/>
              </a:spcAft>
              <a:buFont typeface="Wingdings" panose="05000000000000000000" pitchFamily="2" charset="2"/>
              <a:buChar char="q"/>
            </a:pPr>
            <a:r>
              <a:rPr lang="vi-VN" b="0" i="0" u="none" strike="noStrike" dirty="0">
                <a:solidFill>
                  <a:schemeClr val="bg1"/>
                </a:solidFill>
                <a:effectLst/>
                <a:latin typeface="Arial" panose="020B0604020202020204" pitchFamily="34" charset="0"/>
                <a:cs typeface="Arial" panose="020B0604020202020204" pitchFamily="34" charset="0"/>
              </a:rPr>
              <a:t>F1-score là trung bình điều hòa của precision và recall. Cho lớp 0, F1-score là 0.89 và cho lớp 1, nó là 0.85. Những điểm số này tốt, chỉ ra sự cân bằng khá tốt giữa precision và recall cho cả hai lớp.</a:t>
            </a:r>
          </a:p>
        </p:txBody>
      </p:sp>
      <p:sp>
        <p:nvSpPr>
          <p:cNvPr id="14" name="Rectangle 13">
            <a:extLst>
              <a:ext uri="{FF2B5EF4-FFF2-40B4-BE49-F238E27FC236}">
                <a16:creationId xmlns:a16="http://schemas.microsoft.com/office/drawing/2014/main" id="{077B2738-75B8-4B04-9EA4-64BFDE6DEF2F}"/>
              </a:ext>
            </a:extLst>
          </p:cNvPr>
          <p:cNvSpPr/>
          <p:nvPr/>
        </p:nvSpPr>
        <p:spPr>
          <a:xfrm>
            <a:off x="3492172" y="199054"/>
            <a:ext cx="2159655"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68BF1427-483B-401E-9DAC-6D35F40FEEBE}"/>
              </a:ext>
            </a:extLst>
          </p:cNvPr>
          <p:cNvSpPr txBox="1">
            <a:spLocks/>
          </p:cNvSpPr>
          <p:nvPr/>
        </p:nvSpPr>
        <p:spPr>
          <a:xfrm>
            <a:off x="3492172" y="313881"/>
            <a:ext cx="2159655"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a. Logistic Regression</a:t>
            </a:r>
          </a:p>
        </p:txBody>
      </p:sp>
    </p:spTree>
    <p:extLst>
      <p:ext uri="{BB962C8B-B14F-4D97-AF65-F5344CB8AC3E}">
        <p14:creationId xmlns:p14="http://schemas.microsoft.com/office/powerpoint/2010/main" val="91031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662357" y="36609"/>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FA2F9947-FAAE-4CC3-92C9-64DF34C2CAEE}"/>
              </a:ext>
            </a:extLst>
          </p:cNvPr>
          <p:cNvSpPr/>
          <p:nvPr/>
        </p:nvSpPr>
        <p:spPr>
          <a:xfrm>
            <a:off x="2553066" y="876145"/>
            <a:ext cx="4232246"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latin typeface="Arial" panose="020B0604020202020204" pitchFamily="34" charset="0"/>
                <a:cs typeface="Arial" panose="020B0604020202020204" pitchFamily="34" charset="0"/>
              </a:rPr>
              <a:t>Xây</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dựng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hệ</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thống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phân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loại</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đơn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giản</a:t>
            </a:r>
            <a:endParaRPr lang="en-US" sz="1600" b="1" dirty="0">
              <a:solidFill>
                <a:schemeClr val="bg1"/>
              </a:solidFill>
              <a:effectLst/>
              <a:latin typeface="Arial" panose="020B0604020202020204" pitchFamily="34" charset="0"/>
              <a:cs typeface="Arial" panose="020B0604020202020204" pitchFamily="34" charset="0"/>
            </a:endParaRPr>
          </a:p>
        </p:txBody>
      </p:sp>
      <p:sp>
        <p:nvSpPr>
          <p:cNvPr id="11" name="Right Triangle 10">
            <a:extLst>
              <a:ext uri="{FF2B5EF4-FFF2-40B4-BE49-F238E27FC236}">
                <a16:creationId xmlns:a16="http://schemas.microsoft.com/office/drawing/2014/main" id="{D52CEE49-BE1F-4C5E-9109-5753E1705212}"/>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a:extLst>
              <a:ext uri="{FF2B5EF4-FFF2-40B4-BE49-F238E27FC236}">
                <a16:creationId xmlns:a16="http://schemas.microsoft.com/office/drawing/2014/main" id="{95A9C8BB-3E5F-477A-BEA0-FD6688B19337}"/>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2530" name="Picture 2">
            <a:extLst>
              <a:ext uri="{FF2B5EF4-FFF2-40B4-BE49-F238E27FC236}">
                <a16:creationId xmlns:a16="http://schemas.microsoft.com/office/drawing/2014/main" id="{1BC5AE75-83B8-43C6-B6B0-6E54B9549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039" y="1379267"/>
            <a:ext cx="5958727" cy="256544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5FFE5728-E994-454B-A741-46D8752CD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274" y="4216319"/>
            <a:ext cx="2351348" cy="6452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876B401-E998-4C3B-AD82-37B33078A1DC}"/>
              </a:ext>
            </a:extLst>
          </p:cNvPr>
          <p:cNvSpPr/>
          <p:nvPr/>
        </p:nvSpPr>
        <p:spPr>
          <a:xfrm>
            <a:off x="314574" y="1754046"/>
            <a:ext cx="2246832" cy="1815882"/>
          </a:xfrm>
          <a:prstGeom prst="rect">
            <a:avLst/>
          </a:prstGeom>
        </p:spPr>
        <p:txBody>
          <a:bodyPr wrap="square">
            <a:spAutoFit/>
          </a:bodyPr>
          <a:lstStyle/>
          <a:p>
            <a:pPr algn="just"/>
            <a:r>
              <a:rPr lang="en-US" sz="1600" b="0" i="0" u="none" strike="noStrike" dirty="0" err="1">
                <a:solidFill>
                  <a:schemeClr val="bg1"/>
                </a:solidFill>
                <a:effectLst/>
                <a:latin typeface="Arial" panose="020B0604020202020204" pitchFamily="34" charset="0"/>
                <a:cs typeface="Arial" panose="020B0604020202020204" pitchFamily="34" charset="0"/>
              </a:rPr>
              <a:t>Thực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vi-VN" sz="1600" b="0" i="0" u="none" strike="noStrike" dirty="0">
                <a:solidFill>
                  <a:schemeClr val="bg1"/>
                </a:solidFill>
                <a:effectLst/>
                <a:latin typeface="Arial" panose="020B0604020202020204" pitchFamily="34" charset="0"/>
                <a:cs typeface="Arial" panose="020B0604020202020204" pitchFamily="34" charset="0"/>
              </a:rPr>
              <a:t>hiện xây dựng hệ thống đơn giản để </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dự</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đoán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cảm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xúc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vi-VN" sz="1600" b="0" i="0" u="none" strike="noStrike" dirty="0">
                <a:solidFill>
                  <a:schemeClr val="bg1"/>
                </a:solidFill>
                <a:effectLst/>
                <a:latin typeface="Arial" panose="020B0604020202020204" pitchFamily="34" charset="0"/>
                <a:cs typeface="Arial" panose="020B0604020202020204" pitchFamily="34" charset="0"/>
              </a:rPr>
              <a:t>khách hàng thông qua việc sử dụng model Logistic Regression đã xây dựng ở trên</a:t>
            </a:r>
            <a:r>
              <a:rPr lang="en-US" sz="1600" b="0" i="0" u="none" strike="noStrike" dirty="0">
                <a:solidFill>
                  <a:schemeClr val="bg1"/>
                </a:solidFill>
                <a:effectLst/>
                <a:latin typeface="Arial" panose="020B0604020202020204" pitchFamily="34" charset="0"/>
                <a:cs typeface="Arial" panose="020B0604020202020204" pitchFamily="34" charset="0"/>
              </a:rPr>
              <a:t>.</a:t>
            </a:r>
            <a:endParaRPr lang="en-US" sz="1600"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CF4F693-650F-45EC-B8F1-50F151982240}"/>
              </a:ext>
            </a:extLst>
          </p:cNvPr>
          <p:cNvSpPr/>
          <p:nvPr/>
        </p:nvSpPr>
        <p:spPr>
          <a:xfrm>
            <a:off x="3567750" y="192146"/>
            <a:ext cx="2159655"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Subtitle 2">
            <a:extLst>
              <a:ext uri="{FF2B5EF4-FFF2-40B4-BE49-F238E27FC236}">
                <a16:creationId xmlns:a16="http://schemas.microsoft.com/office/drawing/2014/main" id="{DEED309F-ACD1-4AEF-83CB-0D5A708A148A}"/>
              </a:ext>
            </a:extLst>
          </p:cNvPr>
          <p:cNvSpPr txBox="1">
            <a:spLocks/>
          </p:cNvSpPr>
          <p:nvPr/>
        </p:nvSpPr>
        <p:spPr>
          <a:xfrm>
            <a:off x="3567750" y="306973"/>
            <a:ext cx="2159655"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a. Logistic Regression</a:t>
            </a:r>
          </a:p>
        </p:txBody>
      </p:sp>
    </p:spTree>
    <p:extLst>
      <p:ext uri="{BB962C8B-B14F-4D97-AF65-F5344CB8AC3E}">
        <p14:creationId xmlns:p14="http://schemas.microsoft.com/office/powerpoint/2010/main" val="3998440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662357" y="36609"/>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Right Triangle 10">
            <a:extLst>
              <a:ext uri="{FF2B5EF4-FFF2-40B4-BE49-F238E27FC236}">
                <a16:creationId xmlns:a16="http://schemas.microsoft.com/office/drawing/2014/main" id="{D52CEE49-BE1F-4C5E-9109-5753E1705212}"/>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a:extLst>
              <a:ext uri="{FF2B5EF4-FFF2-40B4-BE49-F238E27FC236}">
                <a16:creationId xmlns:a16="http://schemas.microsoft.com/office/drawing/2014/main" id="{95A9C8BB-3E5F-477A-BEA0-FD6688B19337}"/>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5CF4F693-650F-45EC-B8F1-50F151982240}"/>
              </a:ext>
            </a:extLst>
          </p:cNvPr>
          <p:cNvSpPr/>
          <p:nvPr/>
        </p:nvSpPr>
        <p:spPr>
          <a:xfrm>
            <a:off x="3978641" y="212405"/>
            <a:ext cx="759097"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Subtitle 2">
            <a:extLst>
              <a:ext uri="{FF2B5EF4-FFF2-40B4-BE49-F238E27FC236}">
                <a16:creationId xmlns:a16="http://schemas.microsoft.com/office/drawing/2014/main" id="{DEED309F-ACD1-4AEF-83CB-0D5A708A148A}"/>
              </a:ext>
            </a:extLst>
          </p:cNvPr>
          <p:cNvSpPr txBox="1">
            <a:spLocks/>
          </p:cNvSpPr>
          <p:nvPr/>
        </p:nvSpPr>
        <p:spPr>
          <a:xfrm>
            <a:off x="3978641" y="327232"/>
            <a:ext cx="759098"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b. </a:t>
            </a:r>
            <a:r>
              <a:rPr lang="en-US" sz="1500" b="1" dirty="0" err="1">
                <a:solidFill>
                  <a:schemeClr val="bg1"/>
                </a:solidFill>
                <a:latin typeface="Roboto Medium" panose="02000000000000000000" pitchFamily="2" charset="0"/>
                <a:ea typeface="Roboto Medium" panose="02000000000000000000" pitchFamily="2" charset="0"/>
              </a:rPr>
              <a:t>KNN</a:t>
            </a:r>
            <a:endParaRPr lang="en-US" sz="1500" b="1" dirty="0">
              <a:solidFill>
                <a:schemeClr val="bg1"/>
              </a:solidFill>
              <a:latin typeface="Roboto Medium" panose="02000000000000000000" pitchFamily="2" charset="0"/>
              <a:ea typeface="Roboto Medium" panose="02000000000000000000" pitchFamily="2" charset="0"/>
            </a:endParaRPr>
          </a:p>
        </p:txBody>
      </p:sp>
      <p:sp>
        <p:nvSpPr>
          <p:cNvPr id="12" name="Rectangle 11">
            <a:extLst>
              <a:ext uri="{FF2B5EF4-FFF2-40B4-BE49-F238E27FC236}">
                <a16:creationId xmlns:a16="http://schemas.microsoft.com/office/drawing/2014/main" id="{9929851B-C3E6-4B97-85FD-80EE90F17A18}"/>
              </a:ext>
            </a:extLst>
          </p:cNvPr>
          <p:cNvSpPr/>
          <p:nvPr/>
        </p:nvSpPr>
        <p:spPr>
          <a:xfrm>
            <a:off x="2268960" y="806664"/>
            <a:ext cx="4167281"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latin typeface="Arial" panose="020B0604020202020204" pitchFamily="34" charset="0"/>
                <a:cs typeface="Arial" panose="020B0604020202020204" pitchFamily="34" charset="0"/>
              </a:rPr>
              <a:t>Xây</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dựng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và</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tính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độ</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chính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xác</a:t>
            </a:r>
            <a:endParaRPr lang="en-US" sz="1600" b="1" dirty="0">
              <a:solidFill>
                <a:schemeClr val="bg1"/>
              </a:solidFill>
              <a:effectLst/>
              <a:latin typeface="Arial" panose="020B0604020202020204" pitchFamily="34" charset="0"/>
              <a:cs typeface="Arial" panose="020B0604020202020204" pitchFamily="34" charset="0"/>
            </a:endParaRPr>
          </a:p>
        </p:txBody>
      </p:sp>
      <p:pic>
        <p:nvPicPr>
          <p:cNvPr id="23554" name="Picture 2">
            <a:extLst>
              <a:ext uri="{FF2B5EF4-FFF2-40B4-BE49-F238E27FC236}">
                <a16:creationId xmlns:a16="http://schemas.microsoft.com/office/drawing/2014/main" id="{7A6DD19E-B5AD-4626-9C96-CDFB90B67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621" y="1402937"/>
            <a:ext cx="5059239" cy="32534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B11F59B-B035-408B-A952-93A4277B84C2}"/>
              </a:ext>
            </a:extLst>
          </p:cNvPr>
          <p:cNvSpPr/>
          <p:nvPr/>
        </p:nvSpPr>
        <p:spPr>
          <a:xfrm>
            <a:off x="404968" y="1388200"/>
            <a:ext cx="3330604" cy="830997"/>
          </a:xfrm>
          <a:prstGeom prst="rect">
            <a:avLst/>
          </a:prstGeom>
        </p:spPr>
        <p:txBody>
          <a:bodyPr wrap="square">
            <a:spAutoFit/>
          </a:bodyPr>
          <a:lstStyle/>
          <a:p>
            <a:pPr algn="just"/>
            <a:r>
              <a:rPr lang="en-US" sz="1600" dirty="0" err="1">
                <a:solidFill>
                  <a:schemeClr val="bg1"/>
                </a:solidFill>
                <a:latin typeface="Arial" panose="020B0604020202020204" pitchFamily="34" charset="0"/>
                <a:cs typeface="Arial" panose="020B0604020202020204" pitchFamily="34" charset="0"/>
              </a:rPr>
              <a:t>X</a:t>
            </a:r>
            <a:r>
              <a:rPr lang="en-US" sz="1600" b="0" i="0" u="none" strike="noStrike" dirty="0" err="1">
                <a:solidFill>
                  <a:schemeClr val="bg1"/>
                </a:solidFill>
                <a:effectLst/>
                <a:latin typeface="Arial" panose="020B0604020202020204" pitchFamily="34" charset="0"/>
                <a:cs typeface="Arial" panose="020B0604020202020204" pitchFamily="34" charset="0"/>
              </a:rPr>
              <a:t>ây</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dựng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mô</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hình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KNN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với</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cá</a:t>
            </a:r>
            <a:r>
              <a:rPr lang="en-US" sz="1600" dirty="0" err="1">
                <a:solidFill>
                  <a:schemeClr val="bg1"/>
                </a:solidFill>
                <a:latin typeface="Arial" panose="020B0604020202020204" pitchFamily="34" charset="0"/>
                <a:cs typeface="Arial" panose="020B0604020202020204" pitchFamily="34" charset="0"/>
              </a:rPr>
              <a:t>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biến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đầu</a:t>
            </a:r>
            <a:r>
              <a:rPr lang="en-US" sz="1600" dirty="0">
                <a:solidFill>
                  <a:schemeClr val="bg1"/>
                </a:solidFill>
                <a:latin typeface="Arial" panose="020B0604020202020204" pitchFamily="34" charset="0"/>
                <a:cs typeface="Arial" panose="020B0604020202020204" pitchFamily="34" charset="0"/>
              </a:rPr>
              <a:t> ra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đầu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vào</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tương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tự</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như</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mô</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hình</a:t>
            </a:r>
            <a:r>
              <a:rPr lang="en-US" sz="1600" dirty="0">
                <a:solidFill>
                  <a:schemeClr val="bg1"/>
                </a:solidFill>
                <a:latin typeface="Arial" panose="020B0604020202020204" pitchFamily="34" charset="0"/>
                <a:cs typeface="Arial" panose="020B0604020202020204" pitchFamily="34" charset="0"/>
              </a:rPr>
              <a:t> Logistic Regression.</a:t>
            </a:r>
          </a:p>
        </p:txBody>
      </p:sp>
      <p:sp>
        <p:nvSpPr>
          <p:cNvPr id="19" name="Rectangle 18">
            <a:extLst>
              <a:ext uri="{FF2B5EF4-FFF2-40B4-BE49-F238E27FC236}">
                <a16:creationId xmlns:a16="http://schemas.microsoft.com/office/drawing/2014/main" id="{7C594F18-CD70-491C-84DE-1B149F29C05E}"/>
              </a:ext>
            </a:extLst>
          </p:cNvPr>
          <p:cNvSpPr/>
          <p:nvPr/>
        </p:nvSpPr>
        <p:spPr>
          <a:xfrm>
            <a:off x="334084" y="2261365"/>
            <a:ext cx="3330604" cy="2800767"/>
          </a:xfrm>
          <a:prstGeom prst="rect">
            <a:avLst/>
          </a:prstGeom>
        </p:spPr>
        <p:txBody>
          <a:bodyPr wrap="square">
            <a:spAutoFit/>
          </a:bodyPr>
          <a:lstStyle/>
          <a:p>
            <a:pPr algn="just"/>
            <a:r>
              <a:rPr lang="en-US" sz="1600" dirty="0" err="1">
                <a:solidFill>
                  <a:schemeClr val="bg1"/>
                </a:solidFill>
                <a:latin typeface="Arial" panose="020B0604020202020204" pitchFamily="34" charset="0"/>
                <a:cs typeface="Arial" panose="020B0604020202020204" pitchFamily="34" charset="0"/>
              </a:rPr>
              <a:t>Tính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toán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độ</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chính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của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bộ</a:t>
            </a:r>
            <a:r>
              <a:rPr lang="en-US" sz="1600" dirty="0">
                <a:solidFill>
                  <a:schemeClr val="bg1"/>
                </a:solidFill>
                <a:latin typeface="Arial" panose="020B0604020202020204" pitchFamily="34" charset="0"/>
                <a:cs typeface="Arial" panose="020B0604020202020204" pitchFamily="34" charset="0"/>
              </a:rPr>
              <a:t> train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bộ</a:t>
            </a:r>
            <a:r>
              <a:rPr lang="en-US" sz="1600" dirty="0">
                <a:solidFill>
                  <a:schemeClr val="bg1"/>
                </a:solidFill>
                <a:latin typeface="Arial" panose="020B0604020202020204" pitchFamily="34" charset="0"/>
                <a:cs typeface="Arial" panose="020B0604020202020204" pitchFamily="34" charset="0"/>
              </a:rPr>
              <a:t> test:</a:t>
            </a:r>
          </a:p>
          <a:p>
            <a:pPr marL="285750" indent="-285750" algn="just" rtl="0" fontAlgn="base">
              <a:spcBef>
                <a:spcPts val="0"/>
              </a:spcBef>
              <a:spcAft>
                <a:spcPts val="0"/>
              </a:spcAft>
              <a:buFont typeface="Wingdings" panose="05000000000000000000" pitchFamily="2" charset="2"/>
              <a:buChar char="q"/>
            </a:pPr>
            <a:r>
              <a:rPr lang="en-US" sz="1600" b="0" i="0" u="none" strike="noStrike" dirty="0" err="1">
                <a:solidFill>
                  <a:schemeClr val="bg1"/>
                </a:solidFill>
                <a:effectLst/>
                <a:latin typeface="Arial" panose="020B0604020202020204" pitchFamily="34" charset="0"/>
                <a:cs typeface="Arial" panose="020B0604020202020204" pitchFamily="34" charset="0"/>
              </a:rPr>
              <a:t>Độ</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chính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xác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của</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bộ</a:t>
            </a:r>
            <a:r>
              <a:rPr lang="en-US" sz="1600" b="0" i="0" u="none" strike="noStrike" dirty="0">
                <a:solidFill>
                  <a:schemeClr val="bg1"/>
                </a:solidFill>
                <a:effectLst/>
                <a:latin typeface="Arial" panose="020B0604020202020204" pitchFamily="34" charset="0"/>
                <a:cs typeface="Arial" panose="020B0604020202020204" pitchFamily="34" charset="0"/>
              </a:rPr>
              <a:t> train </a:t>
            </a:r>
            <a:r>
              <a:rPr lang="en-US" sz="1600" b="0" i="0" u="none" strike="noStrike" dirty="0" err="1">
                <a:solidFill>
                  <a:schemeClr val="bg1"/>
                </a:solidFill>
                <a:effectLst/>
                <a:latin typeface="Arial" panose="020B0604020202020204" pitchFamily="34" charset="0"/>
                <a:cs typeface="Arial" panose="020B0604020202020204" pitchFamily="34" charset="0"/>
              </a:rPr>
              <a:t>là</a:t>
            </a:r>
            <a:r>
              <a:rPr lang="en-US" sz="1600" b="0" i="0" u="none" strike="noStrike" dirty="0">
                <a:solidFill>
                  <a:schemeClr val="bg1"/>
                </a:solidFill>
                <a:effectLst/>
                <a:latin typeface="Arial" panose="020B0604020202020204" pitchFamily="34" charset="0"/>
                <a:cs typeface="Arial" panose="020B0604020202020204" pitchFamily="34" charset="0"/>
              </a:rPr>
              <a:t> 95.11%.</a:t>
            </a:r>
          </a:p>
          <a:p>
            <a:pPr marL="285750" indent="-285750" algn="just" rtl="0" fontAlgn="base">
              <a:spcBef>
                <a:spcPts val="0"/>
              </a:spcBef>
              <a:spcAft>
                <a:spcPts val="0"/>
              </a:spcAft>
              <a:buFont typeface="Wingdings" panose="05000000000000000000" pitchFamily="2" charset="2"/>
              <a:buChar char="q"/>
            </a:pPr>
            <a:r>
              <a:rPr lang="en-US" sz="1600" b="0" i="0" u="none" strike="noStrike" dirty="0" err="1">
                <a:solidFill>
                  <a:schemeClr val="bg1"/>
                </a:solidFill>
                <a:effectLst/>
                <a:latin typeface="Arial" panose="020B0604020202020204" pitchFamily="34" charset="0"/>
                <a:cs typeface="Arial" panose="020B0604020202020204" pitchFamily="34" charset="0"/>
              </a:rPr>
              <a:t>Độ</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chính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xác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của</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bộ</a:t>
            </a:r>
            <a:r>
              <a:rPr lang="en-US" sz="1600" b="0" i="0" u="none" strike="noStrike" dirty="0">
                <a:solidFill>
                  <a:schemeClr val="bg1"/>
                </a:solidFill>
                <a:effectLst/>
                <a:latin typeface="Arial" panose="020B0604020202020204" pitchFamily="34" charset="0"/>
                <a:cs typeface="Arial" panose="020B0604020202020204" pitchFamily="34" charset="0"/>
              </a:rPr>
              <a:t> test </a:t>
            </a:r>
            <a:r>
              <a:rPr lang="en-US" sz="1600" b="0" i="0" u="none" strike="noStrike" dirty="0" err="1">
                <a:solidFill>
                  <a:schemeClr val="bg1"/>
                </a:solidFill>
                <a:effectLst/>
                <a:latin typeface="Arial" panose="020B0604020202020204" pitchFamily="34" charset="0"/>
                <a:cs typeface="Arial" panose="020B0604020202020204" pitchFamily="34" charset="0"/>
              </a:rPr>
              <a:t>là</a:t>
            </a:r>
            <a:r>
              <a:rPr lang="en-US" sz="1600" b="0" i="0" u="none" strike="noStrike" dirty="0">
                <a:solidFill>
                  <a:schemeClr val="bg1"/>
                </a:solidFill>
                <a:effectLst/>
                <a:latin typeface="Arial" panose="020B0604020202020204" pitchFamily="34" charset="0"/>
                <a:cs typeface="Arial" panose="020B0604020202020204" pitchFamily="34" charset="0"/>
              </a:rPr>
              <a:t> 93.02%.</a:t>
            </a:r>
          </a:p>
          <a:p>
            <a:pPr marL="285750" indent="-285750" algn="just" rtl="0" fontAlgn="base">
              <a:spcBef>
                <a:spcPts val="0"/>
              </a:spcBef>
              <a:spcAft>
                <a:spcPts val="0"/>
              </a:spcAft>
              <a:buFont typeface="Wingdings" panose="05000000000000000000" pitchFamily="2" charset="2"/>
              <a:buChar char="q"/>
            </a:pPr>
            <a:r>
              <a:rPr lang="en-US" sz="1600" b="0" i="0" u="none" strike="noStrike" dirty="0" err="1">
                <a:solidFill>
                  <a:schemeClr val="bg1"/>
                </a:solidFill>
                <a:effectLst/>
                <a:latin typeface="Arial" panose="020B0604020202020204" pitchFamily="34" charset="0"/>
                <a:cs typeface="Arial" panose="020B0604020202020204" pitchFamily="34" charset="0"/>
              </a:rPr>
              <a:t>Độ</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chênh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lệch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2 </a:t>
            </a:r>
            <a:r>
              <a:rPr lang="en-US" sz="1600" dirty="0" err="1">
                <a:solidFill>
                  <a:schemeClr val="bg1"/>
                </a:solidFill>
                <a:latin typeface="Arial" panose="020B0604020202020204" pitchFamily="34" charset="0"/>
                <a:cs typeface="Arial" panose="020B0604020202020204" pitchFamily="34" charset="0"/>
              </a:rPr>
              <a:t>bộ</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không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nhiều</a:t>
            </a:r>
            <a:r>
              <a:rPr lang="en-US" sz="1600" dirty="0">
                <a:solidFill>
                  <a:schemeClr val="bg1"/>
                </a:solidFill>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đều</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đạt</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trên</a:t>
            </a:r>
            <a:r>
              <a:rPr lang="en-US" sz="1600" b="0" i="0" u="none" strike="noStrike" dirty="0">
                <a:solidFill>
                  <a:schemeClr val="bg1"/>
                </a:solidFill>
                <a:effectLst/>
                <a:latin typeface="Arial" panose="020B0604020202020204" pitchFamily="34" charset="0"/>
                <a:cs typeface="Arial" panose="020B0604020202020204" pitchFamily="34" charset="0"/>
              </a:rPr>
              <a:t> 90%, </a:t>
            </a:r>
            <a:r>
              <a:rPr lang="en-US" sz="1600" b="0" i="0" u="none" strike="noStrike" dirty="0" err="1">
                <a:solidFill>
                  <a:schemeClr val="bg1"/>
                </a:solidFill>
                <a:effectLst/>
                <a:latin typeface="Arial" panose="020B0604020202020204" pitchFamily="34" charset="0"/>
                <a:cs typeface="Arial" panose="020B0604020202020204" pitchFamily="34" charset="0"/>
              </a:rPr>
              <a:t>chứng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tỏ</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mô</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hình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nhóm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xây</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dựng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tốt</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đồng</a:t>
            </a:r>
            <a:r>
              <a:rPr lang="en-US" sz="1600" dirty="0">
                <a:solidFill>
                  <a:schemeClr val="bg1"/>
                </a:solidFill>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thời</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không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bị</a:t>
            </a:r>
            <a:r>
              <a:rPr lang="en-US" sz="1600" b="0" i="0" u="none" strike="noStrike" dirty="0">
                <a:solidFill>
                  <a:schemeClr val="bg1"/>
                </a:solidFill>
                <a:effectLst/>
                <a:latin typeface="Arial" panose="020B0604020202020204" pitchFamily="34" charset="0"/>
                <a:cs typeface="Arial" panose="020B0604020202020204" pitchFamily="34" charset="0"/>
              </a:rPr>
              <a:t> overfitting hay underfitting.</a:t>
            </a:r>
          </a:p>
        </p:txBody>
      </p:sp>
    </p:spTree>
    <p:extLst>
      <p:ext uri="{BB962C8B-B14F-4D97-AF65-F5344CB8AC3E}">
        <p14:creationId xmlns:p14="http://schemas.microsoft.com/office/powerpoint/2010/main" val="3277215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886729" y="36609"/>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Right Triangle 16">
            <a:extLst>
              <a:ext uri="{FF2B5EF4-FFF2-40B4-BE49-F238E27FC236}">
                <a16:creationId xmlns:a16="http://schemas.microsoft.com/office/drawing/2014/main" id="{AA481A95-61A5-4929-B245-735395A43FF0}"/>
              </a:ext>
            </a:extLst>
          </p:cNvPr>
          <p:cNvSpPr/>
          <p:nvPr/>
        </p:nvSpPr>
        <p:spPr>
          <a:xfrm rot="5400000">
            <a:off x="16548" y="-16546"/>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ight Triangle 18">
            <a:extLst>
              <a:ext uri="{FF2B5EF4-FFF2-40B4-BE49-F238E27FC236}">
                <a16:creationId xmlns:a16="http://schemas.microsoft.com/office/drawing/2014/main" id="{08D44885-77B1-4291-A44C-D50B77C73359}"/>
              </a:ext>
            </a:extLst>
          </p:cNvPr>
          <p:cNvSpPr/>
          <p:nvPr/>
        </p:nvSpPr>
        <p:spPr>
          <a:xfrm rot="16200000">
            <a:off x="8622320" y="4621821"/>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FA2F9947-FAAE-4CC3-92C9-64DF34C2CAEE}"/>
              </a:ext>
            </a:extLst>
          </p:cNvPr>
          <p:cNvSpPr/>
          <p:nvPr/>
        </p:nvSpPr>
        <p:spPr>
          <a:xfrm>
            <a:off x="538228" y="1150529"/>
            <a:ext cx="2946347"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effectLst/>
                <a:latin typeface="Arial" panose="020B0604020202020204" pitchFamily="34" charset="0"/>
                <a:cs typeface="Arial" panose="020B0604020202020204" pitchFamily="34" charset="0"/>
              </a:rPr>
              <a:t>Đ</a:t>
            </a:r>
            <a:r>
              <a:rPr lang="en-US" sz="1600" b="1" dirty="0" err="1">
                <a:solidFill>
                  <a:schemeClr val="bg1"/>
                </a:solidFill>
                <a:latin typeface="Arial" panose="020B0604020202020204" pitchFamily="34" charset="0"/>
                <a:cs typeface="Arial" panose="020B0604020202020204" pitchFamily="34" charset="0"/>
              </a:rPr>
              <a:t>ánh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giá</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tổng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quan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endParaRPr lang="en-US" sz="1600" b="1" dirty="0">
              <a:solidFill>
                <a:schemeClr val="bg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ABEBF8E-A45D-4B06-B4B9-AC084742B031}"/>
              </a:ext>
            </a:extLst>
          </p:cNvPr>
          <p:cNvPicPr>
            <a:picLocks noChangeAspect="1"/>
          </p:cNvPicPr>
          <p:nvPr/>
        </p:nvPicPr>
        <p:blipFill>
          <a:blip r:embed="rId2"/>
          <a:srcRect/>
          <a:stretch/>
        </p:blipFill>
        <p:spPr>
          <a:xfrm>
            <a:off x="4223657" y="1091383"/>
            <a:ext cx="4760087" cy="3546984"/>
          </a:xfrm>
          <a:prstGeom prst="rect">
            <a:avLst/>
          </a:prstGeom>
        </p:spPr>
      </p:pic>
      <p:sp>
        <p:nvSpPr>
          <p:cNvPr id="15" name="Rectangle 14">
            <a:extLst>
              <a:ext uri="{FF2B5EF4-FFF2-40B4-BE49-F238E27FC236}">
                <a16:creationId xmlns:a16="http://schemas.microsoft.com/office/drawing/2014/main" id="{D23A550B-A0F4-4BB5-B937-8B274823CF15}"/>
              </a:ext>
            </a:extLst>
          </p:cNvPr>
          <p:cNvSpPr/>
          <p:nvPr/>
        </p:nvSpPr>
        <p:spPr>
          <a:xfrm>
            <a:off x="332441" y="1695648"/>
            <a:ext cx="3646200" cy="2677656"/>
          </a:xfrm>
          <a:prstGeom prst="rect">
            <a:avLst/>
          </a:prstGeom>
        </p:spPr>
        <p:txBody>
          <a:bodyPr wrap="square">
            <a:spAutoFit/>
          </a:bodyPr>
          <a:lstStyle/>
          <a:p>
            <a:pPr algn="just"/>
            <a:r>
              <a:rPr lang="en-US" b="1" dirty="0" err="1">
                <a:solidFill>
                  <a:schemeClr val="bg1"/>
                </a:solidFill>
                <a:latin typeface="Arial" panose="020B0604020202020204" pitchFamily="34" charset="0"/>
                <a:cs typeface="Arial" panose="020B0604020202020204" pitchFamily="34" charset="0"/>
              </a:rPr>
              <a:t>Đối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với</a:t>
            </a:r>
            <a:r>
              <a:rPr lang="en-US" b="1" dirty="0">
                <a:solidFill>
                  <a:schemeClr val="bg1"/>
                </a:solidFill>
                <a:latin typeface="Arial" panose="020B0604020202020204" pitchFamily="34" charset="0"/>
                <a:cs typeface="Arial" panose="020B0604020202020204" pitchFamily="34" charset="0"/>
              </a:rPr>
              <a:t> </a:t>
            </a:r>
            <a:r>
              <a:rPr lang="en-US" b="1" dirty="0">
                <a:solidFill>
                  <a:schemeClr val="bg1"/>
                </a:solidFill>
                <a:effectLst/>
                <a:latin typeface="Arial" panose="020B0604020202020204" pitchFamily="34" charset="0"/>
                <a:cs typeface="Arial" panose="020B0604020202020204" pitchFamily="34" charset="0"/>
              </a:rPr>
              <a:t>Confusion Matrix:</a:t>
            </a:r>
          </a:p>
          <a:p>
            <a:pPr marL="285750" indent="-285750" algn="just">
              <a:buFont typeface="Wingdings" panose="05000000000000000000" pitchFamily="2" charset="2"/>
              <a:buChar char="q"/>
            </a:pPr>
            <a:r>
              <a:rPr lang="en-US" b="1" dirty="0">
                <a:solidFill>
                  <a:schemeClr val="bg1"/>
                </a:solidFill>
                <a:latin typeface="Arial" panose="020B0604020202020204" pitchFamily="34" charset="0"/>
                <a:cs typeface="Arial" panose="020B0604020202020204" pitchFamily="34" charset="0"/>
              </a:rPr>
              <a:t>Training set: </a:t>
            </a:r>
            <a:r>
              <a:rPr lang="en-US" b="0" i="0" u="none" strike="noStrike" dirty="0">
                <a:solidFill>
                  <a:schemeClr val="bg1"/>
                </a:solidFill>
                <a:effectLst/>
                <a:latin typeface="Arial" panose="020B0604020202020204" pitchFamily="34" charset="0"/>
                <a:cs typeface="Arial" panose="020B0604020202020204" pitchFamily="34" charset="0"/>
              </a:rPr>
              <a:t>False Positives </a:t>
            </a:r>
            <a:r>
              <a:rPr lang="en-US" b="0" i="0" u="none" strike="noStrike" dirty="0" err="1">
                <a:solidFill>
                  <a:schemeClr val="bg1"/>
                </a:solidFill>
                <a:effectLst/>
                <a:latin typeface="Arial" panose="020B0604020202020204" pitchFamily="34" charset="0"/>
                <a:cs typeface="Arial" panose="020B0604020202020204" pitchFamily="34" charset="0"/>
              </a:rPr>
              <a:t>và</a:t>
            </a:r>
            <a:r>
              <a:rPr lang="en-US" b="0" i="0" u="none" strike="noStrike" dirty="0">
                <a:solidFill>
                  <a:schemeClr val="bg1"/>
                </a:solidFill>
                <a:effectLst/>
                <a:latin typeface="Arial" panose="020B0604020202020204" pitchFamily="34" charset="0"/>
                <a:cs typeface="Arial" panose="020B0604020202020204" pitchFamily="34" charset="0"/>
              </a:rPr>
              <a:t> False Negatives </a:t>
            </a:r>
            <a:r>
              <a:rPr lang="en-US" b="0" i="0" u="none" strike="noStrike" dirty="0" err="1">
                <a:solidFill>
                  <a:schemeClr val="bg1"/>
                </a:solidFill>
                <a:effectLst/>
                <a:latin typeface="Arial" panose="020B0604020202020204" pitchFamily="34" charset="0"/>
                <a:cs typeface="Arial" panose="020B0604020202020204" pitchFamily="34" charset="0"/>
              </a:rPr>
              <a:t>rất</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thấp</a:t>
            </a:r>
            <a:r>
              <a:rPr lang="en-US" b="0" i="0" u="none" strike="noStrike" dirty="0">
                <a:solidFill>
                  <a:schemeClr val="bg1"/>
                </a:solidFill>
                <a:effectLst/>
                <a:latin typeface="Arial" panose="020B0604020202020204" pitchFamily="34" charset="0"/>
                <a:cs typeface="Arial" panose="020B0604020202020204" pitchFamily="34" charset="0"/>
              </a:rPr>
              <a:t> so </a:t>
            </a:r>
            <a:r>
              <a:rPr lang="en-US" b="0" i="0" u="none" strike="noStrike" dirty="0" err="1">
                <a:solidFill>
                  <a:schemeClr val="bg1"/>
                </a:solidFill>
                <a:effectLst/>
                <a:latin typeface="Arial" panose="020B0604020202020204" pitchFamily="34" charset="0"/>
                <a:cs typeface="Arial" panose="020B0604020202020204" pitchFamily="34" charset="0"/>
              </a:rPr>
              <a:t>với</a:t>
            </a:r>
            <a:r>
              <a:rPr lang="en-US" b="0" i="0" u="none" strike="noStrike" dirty="0">
                <a:solidFill>
                  <a:schemeClr val="bg1"/>
                </a:solidFill>
                <a:effectLst/>
                <a:latin typeface="Arial" panose="020B0604020202020204" pitchFamily="34" charset="0"/>
                <a:cs typeface="Arial" panose="020B0604020202020204" pitchFamily="34" charset="0"/>
              </a:rPr>
              <a:t> True Positives </a:t>
            </a:r>
            <a:r>
              <a:rPr lang="en-US" b="0" i="0" u="none" strike="noStrike" dirty="0" err="1">
                <a:solidFill>
                  <a:schemeClr val="bg1"/>
                </a:solidFill>
                <a:effectLst/>
                <a:latin typeface="Arial" panose="020B0604020202020204" pitchFamily="34" charset="0"/>
                <a:cs typeface="Arial" panose="020B0604020202020204" pitchFamily="34" charset="0"/>
              </a:rPr>
              <a:t>và</a:t>
            </a:r>
            <a:r>
              <a:rPr lang="en-US" b="0" i="0" u="none" strike="noStrike" dirty="0">
                <a:solidFill>
                  <a:schemeClr val="bg1"/>
                </a:solidFill>
                <a:effectLst/>
                <a:latin typeface="Arial" panose="020B0604020202020204" pitchFamily="34" charset="0"/>
                <a:cs typeface="Arial" panose="020B0604020202020204" pitchFamily="34" charset="0"/>
              </a:rPr>
              <a:t> True Negatives, </a:t>
            </a:r>
            <a:r>
              <a:rPr lang="en-US" b="0" i="0" u="none" strike="noStrike" dirty="0" err="1">
                <a:solidFill>
                  <a:schemeClr val="bg1"/>
                </a:solidFill>
                <a:effectLst/>
                <a:latin typeface="Arial" panose="020B0604020202020204" pitchFamily="34" charset="0"/>
                <a:cs typeface="Arial" panose="020B0604020202020204" pitchFamily="34" charset="0"/>
              </a:rPr>
              <a:t>cho</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thấy</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mô</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hình</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có</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khả</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năng</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phân</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loại</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chính</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xác</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cao</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trên</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tập</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huấn</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luyện</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Điều</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này</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chứng</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tỏ</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mô</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hình</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có</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khả</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năng</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phân</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loại</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khách</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hàng</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tốt</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và</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chính</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xác</a:t>
            </a:r>
            <a:r>
              <a:rPr lang="en-US" b="0" i="0" u="none" strike="noStrike" dirty="0">
                <a:solidFill>
                  <a:schemeClr val="bg1"/>
                </a:solidFill>
                <a:effectLst/>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q"/>
            </a:pPr>
            <a:r>
              <a:rPr lang="en-US" b="1" dirty="0">
                <a:solidFill>
                  <a:schemeClr val="bg1"/>
                </a:solidFill>
                <a:effectLst/>
                <a:latin typeface="Arial" panose="020B0604020202020204" pitchFamily="34" charset="0"/>
                <a:cs typeface="Arial" panose="020B0604020202020204" pitchFamily="34" charset="0"/>
              </a:rPr>
              <a:t>Test set: </a:t>
            </a:r>
            <a:r>
              <a:rPr lang="en-US" dirty="0">
                <a:solidFill>
                  <a:schemeClr val="bg1"/>
                </a:solidFill>
                <a:effectLst/>
                <a:latin typeface="Arial" panose="020B0604020202020204" pitchFamily="34" charset="0"/>
                <a:cs typeface="Arial" panose="020B0604020202020204" pitchFamily="34" charset="0"/>
              </a:rPr>
              <a:t>T</a:t>
            </a:r>
            <a:r>
              <a:rPr lang="vi-VN" i="0" u="none" strike="noStrike" dirty="0">
                <a:solidFill>
                  <a:schemeClr val="bg1"/>
                </a:solidFill>
                <a:effectLst/>
                <a:latin typeface="Arial" panose="020B0604020202020204" pitchFamily="34" charset="0"/>
                <a:cs typeface="Arial" panose="020B0604020202020204" pitchFamily="34" charset="0"/>
              </a:rPr>
              <a:t>ương tự như trên tập huấn luyện, mô hình giữ được hiệu suất phân loại tốt trên tập kiểm tra với số lượng False Positive và False Negatives thấp.</a:t>
            </a:r>
            <a:endParaRPr lang="en-US" dirty="0">
              <a:solidFill>
                <a:schemeClr val="bg1"/>
              </a:solidFill>
              <a:effectLst/>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D2F38C3D-07CE-44B2-9EC1-63EA8E29DFEB}"/>
              </a:ext>
            </a:extLst>
          </p:cNvPr>
          <p:cNvSpPr/>
          <p:nvPr/>
        </p:nvSpPr>
        <p:spPr>
          <a:xfrm>
            <a:off x="3978641" y="212405"/>
            <a:ext cx="759097"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Subtitle 2">
            <a:extLst>
              <a:ext uri="{FF2B5EF4-FFF2-40B4-BE49-F238E27FC236}">
                <a16:creationId xmlns:a16="http://schemas.microsoft.com/office/drawing/2014/main" id="{BAFF1692-12ED-4254-8C0B-3D5D1A10322C}"/>
              </a:ext>
            </a:extLst>
          </p:cNvPr>
          <p:cNvSpPr txBox="1">
            <a:spLocks/>
          </p:cNvSpPr>
          <p:nvPr/>
        </p:nvSpPr>
        <p:spPr>
          <a:xfrm>
            <a:off x="3978641" y="327232"/>
            <a:ext cx="759098"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b. </a:t>
            </a:r>
            <a:r>
              <a:rPr lang="en-US" sz="1500" b="1" dirty="0" err="1">
                <a:solidFill>
                  <a:schemeClr val="bg1"/>
                </a:solidFill>
                <a:latin typeface="Roboto Medium" panose="02000000000000000000" pitchFamily="2" charset="0"/>
                <a:ea typeface="Roboto Medium" panose="02000000000000000000" pitchFamily="2" charset="0"/>
              </a:rPr>
              <a:t>KNN</a:t>
            </a:r>
            <a:endParaRPr lang="en-US" sz="1500" b="1" dirty="0">
              <a:solidFill>
                <a:schemeClr val="bg1"/>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4072273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1259806" y="4179011"/>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FA2F9947-FAAE-4CC3-92C9-64DF34C2CAEE}"/>
              </a:ext>
            </a:extLst>
          </p:cNvPr>
          <p:cNvSpPr/>
          <p:nvPr/>
        </p:nvSpPr>
        <p:spPr>
          <a:xfrm>
            <a:off x="538228" y="897773"/>
            <a:ext cx="2946347"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effectLst/>
                <a:latin typeface="Arial" panose="020B0604020202020204" pitchFamily="34" charset="0"/>
                <a:cs typeface="Arial" panose="020B0604020202020204" pitchFamily="34" charset="0"/>
              </a:rPr>
              <a:t>Đ</a:t>
            </a:r>
            <a:r>
              <a:rPr lang="en-US" sz="1600" b="1" dirty="0" err="1">
                <a:solidFill>
                  <a:schemeClr val="bg1"/>
                </a:solidFill>
                <a:latin typeface="Arial" panose="020B0604020202020204" pitchFamily="34" charset="0"/>
                <a:cs typeface="Arial" panose="020B0604020202020204" pitchFamily="34" charset="0"/>
              </a:rPr>
              <a:t>ánh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giá</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tổng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quan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endParaRPr lang="en-US" sz="1600" b="1" dirty="0">
              <a:solidFill>
                <a:schemeClr val="bg1"/>
              </a:solidFill>
              <a:effectLst/>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23A550B-A0F4-4BB5-B937-8B274823CF15}"/>
              </a:ext>
            </a:extLst>
          </p:cNvPr>
          <p:cNvSpPr/>
          <p:nvPr/>
        </p:nvSpPr>
        <p:spPr>
          <a:xfrm>
            <a:off x="292192" y="1648379"/>
            <a:ext cx="3867458" cy="1600438"/>
          </a:xfrm>
          <a:prstGeom prst="rect">
            <a:avLst/>
          </a:prstGeom>
        </p:spPr>
        <p:txBody>
          <a:bodyPr wrap="square">
            <a:spAutoFit/>
          </a:bodyPr>
          <a:lstStyle/>
          <a:p>
            <a:pPr algn="just"/>
            <a:r>
              <a:rPr lang="en-US" b="1" dirty="0" err="1">
                <a:solidFill>
                  <a:schemeClr val="bg1"/>
                </a:solidFill>
                <a:latin typeface="Arial" panose="020B0604020202020204" pitchFamily="34" charset="0"/>
                <a:cs typeface="Arial" panose="020B0604020202020204" pitchFamily="34" charset="0"/>
              </a:rPr>
              <a:t>Đối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với</a:t>
            </a:r>
            <a:r>
              <a:rPr lang="en-US" b="1" dirty="0">
                <a:solidFill>
                  <a:schemeClr val="bg1"/>
                </a:solidFill>
                <a:latin typeface="Arial" panose="020B0604020202020204" pitchFamily="34" charset="0"/>
                <a:cs typeface="Arial" panose="020B0604020202020204" pitchFamily="34" charset="0"/>
              </a:rPr>
              <a:t> </a:t>
            </a:r>
            <a:r>
              <a:rPr lang="en-US" b="1" dirty="0">
                <a:solidFill>
                  <a:schemeClr val="bg1"/>
                </a:solidFill>
                <a:effectLst/>
                <a:latin typeface="Arial" panose="020B0604020202020204" pitchFamily="34" charset="0"/>
                <a:cs typeface="Arial" panose="020B0604020202020204" pitchFamily="34" charset="0"/>
              </a:rPr>
              <a:t>ROC Curve </a:t>
            </a:r>
            <a:r>
              <a:rPr lang="en-US" b="1" dirty="0" err="1">
                <a:solidFill>
                  <a:schemeClr val="bg1"/>
                </a:solidFill>
                <a:effectLst/>
                <a:latin typeface="Arial" panose="020B0604020202020204" pitchFamily="34" charset="0"/>
                <a:cs typeface="Arial" panose="020B0604020202020204" pitchFamily="34" charset="0"/>
              </a:rPr>
              <a:t>và</a:t>
            </a:r>
            <a:r>
              <a:rPr lang="en-US" b="1" dirty="0">
                <a:solidFill>
                  <a:schemeClr val="bg1"/>
                </a:solidFill>
                <a:effectLst/>
                <a:latin typeface="Arial" panose="020B0604020202020204" pitchFamily="34" charset="0"/>
                <a:cs typeface="Arial" panose="020B0604020202020204" pitchFamily="34" charset="0"/>
              </a:rPr>
              <a:t> AUC:</a:t>
            </a:r>
          </a:p>
          <a:p>
            <a:pPr marL="285750" indent="-285750" algn="just">
              <a:buFont typeface="Wingdings" panose="05000000000000000000" pitchFamily="2" charset="2"/>
              <a:buChar char="q"/>
            </a:pPr>
            <a:r>
              <a:rPr lang="en-US" b="1" dirty="0">
                <a:solidFill>
                  <a:schemeClr val="bg1"/>
                </a:solidFill>
                <a:latin typeface="Arial" panose="020B0604020202020204" pitchFamily="34" charset="0"/>
                <a:cs typeface="Arial" panose="020B0604020202020204" pitchFamily="34" charset="0"/>
              </a:rPr>
              <a:t>Training set: </a:t>
            </a:r>
            <a:r>
              <a:rPr lang="en-US" dirty="0">
                <a:solidFill>
                  <a:schemeClr val="bg1"/>
                </a:solidFill>
                <a:latin typeface="Arial" panose="020B0604020202020204" pitchFamily="34" charset="0"/>
                <a:cs typeface="Arial" panose="020B0604020202020204" pitchFamily="34" charset="0"/>
              </a:rPr>
              <a:t>ROC AUC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0.99 – </a:t>
            </a:r>
            <a:r>
              <a:rPr lang="en-US" dirty="0" err="1">
                <a:solidFill>
                  <a:schemeClr val="bg1"/>
                </a:solidFill>
                <a:latin typeface="Arial" panose="020B0604020202020204" pitchFamily="34" charset="0"/>
                <a:cs typeface="Arial" panose="020B0604020202020204" pitchFamily="34" charset="0"/>
              </a:rPr>
              <a:t>đây</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kết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quả</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xuất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sắc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cho</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thấy</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cho</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thấy</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mô</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hình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có</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khả</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năng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phân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lớp</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rõ</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ràng</a:t>
            </a:r>
            <a:r>
              <a:rPr lang="en-US" dirty="0">
                <a:solidFill>
                  <a:schemeClr val="bg1"/>
                </a:solidFill>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q"/>
            </a:pPr>
            <a:r>
              <a:rPr lang="en-US" b="1" dirty="0">
                <a:solidFill>
                  <a:schemeClr val="bg1"/>
                </a:solidFill>
                <a:latin typeface="Arial" panose="020B0604020202020204" pitchFamily="34" charset="0"/>
                <a:cs typeface="Arial" panose="020B0604020202020204" pitchFamily="34" charset="0"/>
              </a:rPr>
              <a:t>Test set: </a:t>
            </a:r>
            <a:r>
              <a:rPr lang="en-US" dirty="0">
                <a:solidFill>
                  <a:schemeClr val="bg1"/>
                </a:solidFill>
                <a:latin typeface="Arial" panose="020B0604020202020204" pitchFamily="34" charset="0"/>
                <a:cs typeface="Arial" panose="020B0604020202020204" pitchFamily="34" charset="0"/>
              </a:rPr>
              <a:t>ROC AUC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0.97 – </a:t>
            </a:r>
            <a:r>
              <a:rPr lang="en-US" dirty="0" err="1">
                <a:solidFill>
                  <a:schemeClr val="bg1"/>
                </a:solidFill>
                <a:latin typeface="Arial" panose="020B0604020202020204" pitchFamily="34" charset="0"/>
                <a:cs typeface="Arial" panose="020B0604020202020204" pitchFamily="34" charset="0"/>
              </a:rPr>
              <a:t>tuy</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không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cao</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bằng</a:t>
            </a:r>
            <a:r>
              <a:rPr lang="en-US" dirty="0">
                <a:solidFill>
                  <a:schemeClr val="bg1"/>
                </a:solidFill>
                <a:latin typeface="Arial" panose="020B0604020202020204" pitchFamily="34" charset="0"/>
                <a:cs typeface="Arial" panose="020B0604020202020204" pitchFamily="34" charset="0"/>
              </a:rPr>
              <a:t> training set </a:t>
            </a:r>
            <a:r>
              <a:rPr lang="en-US" dirty="0" err="1">
                <a:solidFill>
                  <a:schemeClr val="bg1"/>
                </a:solidFill>
                <a:latin typeface="Arial" panose="020B0604020202020204" pitchFamily="34" charset="0"/>
                <a:cs typeface="Arial" panose="020B0604020202020204" pitchFamily="34" charset="0"/>
              </a:rPr>
              <a:t>nhưng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vẫn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một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kết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quả</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với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mô</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hình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phân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loại</a:t>
            </a:r>
            <a:r>
              <a:rPr lang="en-US" dirty="0">
                <a:solidFill>
                  <a:schemeClr val="bg1"/>
                </a:solidFill>
                <a:latin typeface="Arial" panose="020B0604020202020204" pitchFamily="34" charset="0"/>
                <a:cs typeface="Arial" panose="020B0604020202020204" pitchFamily="34" charset="0"/>
              </a:rPr>
              <a:t>.</a:t>
            </a:r>
          </a:p>
        </p:txBody>
      </p:sp>
      <p:sp>
        <p:nvSpPr>
          <p:cNvPr id="21" name="Right Triangle 20">
            <a:extLst>
              <a:ext uri="{FF2B5EF4-FFF2-40B4-BE49-F238E27FC236}">
                <a16:creationId xmlns:a16="http://schemas.microsoft.com/office/drawing/2014/main" id="{C22C779D-186E-4ACD-85D5-CA830E4829E3}"/>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ight Triangle 21">
            <a:extLst>
              <a:ext uri="{FF2B5EF4-FFF2-40B4-BE49-F238E27FC236}">
                <a16:creationId xmlns:a16="http://schemas.microsoft.com/office/drawing/2014/main" id="{A8C52AC3-58B4-4419-9981-D6651B7BC5F0}"/>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EC6675EC-49D1-4BEB-A501-70848590FE47}"/>
              </a:ext>
            </a:extLst>
          </p:cNvPr>
          <p:cNvSpPr/>
          <p:nvPr/>
        </p:nvSpPr>
        <p:spPr>
          <a:xfrm>
            <a:off x="3978641" y="212405"/>
            <a:ext cx="759097"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Subtitle 2">
            <a:extLst>
              <a:ext uri="{FF2B5EF4-FFF2-40B4-BE49-F238E27FC236}">
                <a16:creationId xmlns:a16="http://schemas.microsoft.com/office/drawing/2014/main" id="{D039221D-E286-4FA6-B3E7-45B2F70F1336}"/>
              </a:ext>
            </a:extLst>
          </p:cNvPr>
          <p:cNvSpPr txBox="1">
            <a:spLocks/>
          </p:cNvSpPr>
          <p:nvPr/>
        </p:nvSpPr>
        <p:spPr>
          <a:xfrm>
            <a:off x="3978641" y="327232"/>
            <a:ext cx="759098"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b. </a:t>
            </a:r>
            <a:r>
              <a:rPr lang="en-US" sz="1500" b="1" dirty="0" err="1">
                <a:solidFill>
                  <a:schemeClr val="bg1"/>
                </a:solidFill>
                <a:latin typeface="Roboto Medium" panose="02000000000000000000" pitchFamily="2" charset="0"/>
                <a:ea typeface="Roboto Medium" panose="02000000000000000000" pitchFamily="2" charset="0"/>
              </a:rPr>
              <a:t>KNN</a:t>
            </a:r>
            <a:endParaRPr lang="en-US" sz="1500" b="1" dirty="0">
              <a:solidFill>
                <a:schemeClr val="bg1"/>
              </a:solidFill>
              <a:latin typeface="Roboto Medium" panose="02000000000000000000" pitchFamily="2" charset="0"/>
              <a:ea typeface="Roboto Medium" panose="02000000000000000000" pitchFamily="2" charset="0"/>
            </a:endParaRPr>
          </a:p>
        </p:txBody>
      </p:sp>
      <p:pic>
        <p:nvPicPr>
          <p:cNvPr id="6" name="Picture 5">
            <a:extLst>
              <a:ext uri="{FF2B5EF4-FFF2-40B4-BE49-F238E27FC236}">
                <a16:creationId xmlns:a16="http://schemas.microsoft.com/office/drawing/2014/main" id="{ABE6C1CB-1259-4EA7-ADB1-1823483C9F2A}"/>
              </a:ext>
            </a:extLst>
          </p:cNvPr>
          <p:cNvPicPr>
            <a:picLocks noChangeAspect="1"/>
          </p:cNvPicPr>
          <p:nvPr/>
        </p:nvPicPr>
        <p:blipFill>
          <a:blip r:embed="rId2"/>
          <a:stretch>
            <a:fillRect/>
          </a:stretch>
        </p:blipFill>
        <p:spPr>
          <a:xfrm>
            <a:off x="4358189" y="1067050"/>
            <a:ext cx="4643289" cy="3694452"/>
          </a:xfrm>
          <a:prstGeom prst="rect">
            <a:avLst/>
          </a:prstGeom>
        </p:spPr>
      </p:pic>
    </p:spTree>
    <p:extLst>
      <p:ext uri="{BB962C8B-B14F-4D97-AF65-F5344CB8AC3E}">
        <p14:creationId xmlns:p14="http://schemas.microsoft.com/office/powerpoint/2010/main" val="2405378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7816552" y="4339202"/>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Right Triangle 16">
            <a:extLst>
              <a:ext uri="{FF2B5EF4-FFF2-40B4-BE49-F238E27FC236}">
                <a16:creationId xmlns:a16="http://schemas.microsoft.com/office/drawing/2014/main" id="{AA481A95-61A5-4929-B245-735395A43FF0}"/>
              </a:ext>
            </a:extLst>
          </p:cNvPr>
          <p:cNvSpPr/>
          <p:nvPr/>
        </p:nvSpPr>
        <p:spPr>
          <a:xfrm rot="5400000">
            <a:off x="16548" y="-16546"/>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ight Triangle 18">
            <a:extLst>
              <a:ext uri="{FF2B5EF4-FFF2-40B4-BE49-F238E27FC236}">
                <a16:creationId xmlns:a16="http://schemas.microsoft.com/office/drawing/2014/main" id="{08D44885-77B1-4291-A44C-D50B77C73359}"/>
              </a:ext>
            </a:extLst>
          </p:cNvPr>
          <p:cNvSpPr/>
          <p:nvPr/>
        </p:nvSpPr>
        <p:spPr>
          <a:xfrm rot="16200000">
            <a:off x="8622320" y="4621821"/>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FA2F9947-FAAE-4CC3-92C9-64DF34C2CAEE}"/>
              </a:ext>
            </a:extLst>
          </p:cNvPr>
          <p:cNvSpPr/>
          <p:nvPr/>
        </p:nvSpPr>
        <p:spPr>
          <a:xfrm>
            <a:off x="538228" y="885576"/>
            <a:ext cx="2946347"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effectLst/>
                <a:latin typeface="Arial" panose="020B0604020202020204" pitchFamily="34" charset="0"/>
                <a:cs typeface="Arial" panose="020B0604020202020204" pitchFamily="34" charset="0"/>
              </a:rPr>
              <a:t>Đ</a:t>
            </a:r>
            <a:r>
              <a:rPr lang="en-US" sz="1600" b="1" dirty="0" err="1">
                <a:solidFill>
                  <a:schemeClr val="bg1"/>
                </a:solidFill>
                <a:latin typeface="Arial" panose="020B0604020202020204" pitchFamily="34" charset="0"/>
                <a:cs typeface="Arial" panose="020B0604020202020204" pitchFamily="34" charset="0"/>
              </a:rPr>
              <a:t>ánh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giá</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tổng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quan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endParaRPr lang="en-US" sz="1600" b="1" dirty="0">
              <a:solidFill>
                <a:schemeClr val="bg1"/>
              </a:solidFill>
              <a:effectLst/>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F152F46-F309-47C8-8978-6E7DD07CD40D}"/>
              </a:ext>
            </a:extLst>
          </p:cNvPr>
          <p:cNvSpPr/>
          <p:nvPr/>
        </p:nvSpPr>
        <p:spPr>
          <a:xfrm>
            <a:off x="5007428" y="1275692"/>
            <a:ext cx="3867458" cy="3108543"/>
          </a:xfrm>
          <a:prstGeom prst="rect">
            <a:avLst/>
          </a:prstGeom>
        </p:spPr>
        <p:txBody>
          <a:bodyPr wrap="square">
            <a:spAutoFit/>
          </a:bodyPr>
          <a:lstStyle/>
          <a:p>
            <a:pPr algn="just"/>
            <a:r>
              <a:rPr lang="en-US" b="1" dirty="0" err="1">
                <a:solidFill>
                  <a:schemeClr val="bg1"/>
                </a:solidFill>
                <a:latin typeface="Arial" panose="020B0604020202020204" pitchFamily="34" charset="0"/>
                <a:cs typeface="Arial" panose="020B0604020202020204" pitchFamily="34" charset="0"/>
              </a:rPr>
              <a:t>Đối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với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các</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chỉ</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số</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đánh</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giá</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khác</a:t>
            </a:r>
            <a:r>
              <a:rPr lang="en-US" b="1" dirty="0">
                <a:solidFill>
                  <a:schemeClr val="bg1"/>
                </a:solidFill>
                <a:latin typeface="Arial" panose="020B0604020202020204" pitchFamily="34" charset="0"/>
                <a:cs typeface="Arial" panose="020B0604020202020204" pitchFamily="34" charset="0"/>
              </a:rPr>
              <a:t>:</a:t>
            </a:r>
          </a:p>
          <a:p>
            <a:pPr marL="285750" indent="-285750" algn="just" rtl="0" fontAlgn="base">
              <a:spcBef>
                <a:spcPts val="0"/>
              </a:spcBef>
              <a:spcAft>
                <a:spcPts val="0"/>
              </a:spcAft>
              <a:buFont typeface="Wingdings" panose="05000000000000000000" pitchFamily="2" charset="2"/>
              <a:buChar char="q"/>
            </a:pPr>
            <a:r>
              <a:rPr lang="vi-VN" b="0" i="0" u="none" strike="noStrike" dirty="0">
                <a:solidFill>
                  <a:schemeClr val="bg1"/>
                </a:solidFill>
                <a:effectLst/>
                <a:latin typeface="Arial" panose="020B0604020202020204" pitchFamily="34" charset="0"/>
                <a:cs typeface="Arial" panose="020B0604020202020204" pitchFamily="34" charset="0"/>
              </a:rPr>
              <a:t>Precision cho biết khi mô hình dự đoán một trường hợp là </a:t>
            </a:r>
            <a:r>
              <a:rPr lang="en-US" b="0" i="0" u="none" strike="noStrike" dirty="0" err="1">
                <a:solidFill>
                  <a:schemeClr val="bg1"/>
                </a:solidFill>
                <a:effectLst/>
                <a:latin typeface="Arial" panose="020B0604020202020204" pitchFamily="34" charset="0"/>
                <a:cs typeface="Arial" panose="020B0604020202020204" pitchFamily="34" charset="0"/>
              </a:rPr>
              <a:t>lớp</a:t>
            </a:r>
            <a:r>
              <a:rPr lang="vi-VN" b="0" i="0" u="none" strike="noStrike" dirty="0">
                <a:solidFill>
                  <a:schemeClr val="bg1"/>
                </a:solidFill>
                <a:effectLst/>
                <a:latin typeface="Arial" panose="020B0604020202020204" pitchFamily="34" charset="0"/>
                <a:cs typeface="Arial" panose="020B0604020202020204" pitchFamily="34" charset="0"/>
              </a:rPr>
              <a:t> 0 hoặc 1, nó chính xác lần lượt </a:t>
            </a:r>
            <a:r>
              <a:rPr lang="en-US" dirty="0">
                <a:solidFill>
                  <a:schemeClr val="bg1"/>
                </a:solidFill>
                <a:latin typeface="Arial" panose="020B0604020202020204" pitchFamily="34" charset="0"/>
                <a:cs typeface="Arial" panose="020B0604020202020204" pitchFamily="34" charset="0"/>
              </a:rPr>
              <a:t>94</a:t>
            </a:r>
            <a:r>
              <a:rPr lang="vi-VN" b="0" i="0" u="none" strike="noStrike" dirty="0">
                <a:solidFill>
                  <a:schemeClr val="bg1"/>
                </a:solidFill>
                <a:effectLst/>
                <a:latin typeface="Arial" panose="020B0604020202020204" pitchFamily="34" charset="0"/>
                <a:cs typeface="Arial" panose="020B0604020202020204" pitchFamily="34" charset="0"/>
              </a:rPr>
              <a:t>% và </a:t>
            </a:r>
            <a:r>
              <a:rPr lang="en-US" dirty="0">
                <a:solidFill>
                  <a:schemeClr val="bg1"/>
                </a:solidFill>
                <a:latin typeface="Arial" panose="020B0604020202020204" pitchFamily="34" charset="0"/>
                <a:cs typeface="Arial" panose="020B0604020202020204" pitchFamily="34" charset="0"/>
              </a:rPr>
              <a:t>9</a:t>
            </a:r>
            <a:r>
              <a:rPr lang="vi-VN" b="0" i="0" u="none" strike="noStrike" dirty="0">
                <a:solidFill>
                  <a:schemeClr val="bg1"/>
                </a:solidFill>
                <a:effectLst/>
                <a:latin typeface="Arial" panose="020B0604020202020204" pitchFamily="34" charset="0"/>
                <a:cs typeface="Arial" panose="020B0604020202020204" pitchFamily="34" charset="0"/>
              </a:rPr>
              <a:t>7% </a:t>
            </a:r>
          </a:p>
          <a:p>
            <a:pPr marL="285750" indent="-285750" algn="just" rtl="0" fontAlgn="base">
              <a:spcBef>
                <a:spcPts val="0"/>
              </a:spcBef>
              <a:spcAft>
                <a:spcPts val="0"/>
              </a:spcAft>
              <a:buFont typeface="Wingdings" panose="05000000000000000000" pitchFamily="2" charset="2"/>
              <a:buChar char="q"/>
            </a:pPr>
            <a:r>
              <a:rPr lang="vi-VN" b="0" i="0" u="none" strike="noStrike" dirty="0">
                <a:solidFill>
                  <a:schemeClr val="bg1"/>
                </a:solidFill>
                <a:effectLst/>
                <a:latin typeface="Arial" panose="020B0604020202020204" pitchFamily="34" charset="0"/>
                <a:cs typeface="Arial" panose="020B0604020202020204" pitchFamily="34" charset="0"/>
              </a:rPr>
              <a:t>Recall </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cho</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thấy</a:t>
            </a:r>
            <a:r>
              <a:rPr lang="en-US" b="0" i="0" u="none" strike="noStrike" dirty="0">
                <a:solidFill>
                  <a:schemeClr val="bg1"/>
                </a:solidFill>
                <a:effectLst/>
                <a:latin typeface="Arial" panose="020B0604020202020204" pitchFamily="34" charset="0"/>
                <a:cs typeface="Arial" panose="020B0604020202020204" pitchFamily="34" charset="0"/>
              </a:rPr>
              <a:t> </a:t>
            </a:r>
            <a:r>
              <a:rPr lang="vi-VN" b="0" i="0" u="none" strike="noStrike" dirty="0">
                <a:solidFill>
                  <a:schemeClr val="bg1"/>
                </a:solidFill>
                <a:effectLst/>
                <a:latin typeface="Arial" panose="020B0604020202020204" pitchFamily="34" charset="0"/>
                <a:cs typeface="Arial" panose="020B0604020202020204" pitchFamily="34" charset="0"/>
              </a:rPr>
              <a:t>khả năng tìm ra 9</a:t>
            </a:r>
            <a:r>
              <a:rPr lang="en-US" dirty="0">
                <a:solidFill>
                  <a:schemeClr val="bg1"/>
                </a:solidFill>
                <a:latin typeface="Arial" panose="020B0604020202020204" pitchFamily="34" charset="0"/>
                <a:cs typeface="Arial" panose="020B0604020202020204" pitchFamily="34" charset="0"/>
              </a:rPr>
              <a:t>8</a:t>
            </a:r>
            <a:r>
              <a:rPr lang="vi-VN" b="0" i="0" u="none" strike="noStrike" dirty="0">
                <a:solidFill>
                  <a:schemeClr val="bg1"/>
                </a:solidFill>
                <a:effectLst/>
                <a:latin typeface="Arial" panose="020B0604020202020204" pitchFamily="34" charset="0"/>
                <a:cs typeface="Arial" panose="020B0604020202020204" pitchFamily="34" charset="0"/>
              </a:rPr>
              <a:t>% của tất cả trường hợp thực sự là lớp 0</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còn</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đối</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với</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lớp</a:t>
            </a:r>
            <a:r>
              <a:rPr lang="en-US" b="0" i="0" u="none" strike="noStrike" dirty="0">
                <a:solidFill>
                  <a:schemeClr val="bg1"/>
                </a:solidFill>
                <a:effectLst/>
                <a:latin typeface="Arial" panose="020B0604020202020204" pitchFamily="34" charset="0"/>
                <a:cs typeface="Arial" panose="020B0604020202020204" pitchFamily="34" charset="0"/>
              </a:rPr>
              <a:t> 1 </a:t>
            </a:r>
            <a:r>
              <a:rPr lang="en-US" b="0" i="0" u="none" strike="noStrike" dirty="0" err="1">
                <a:solidFill>
                  <a:schemeClr val="bg1"/>
                </a:solidFill>
                <a:effectLst/>
                <a:latin typeface="Arial" panose="020B0604020202020204" pitchFamily="34" charset="0"/>
                <a:cs typeface="Arial" panose="020B0604020202020204" pitchFamily="34" charset="0"/>
              </a:rPr>
              <a:t>là</a:t>
            </a:r>
            <a:r>
              <a:rPr lang="en-US" b="0" i="0" u="none" strike="noStrike" dirty="0">
                <a:solidFill>
                  <a:schemeClr val="bg1"/>
                </a:solidFill>
                <a:effectLst/>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92</a:t>
            </a:r>
            <a:r>
              <a:rPr lang="vi-VN" b="0" i="0" u="none" strike="noStrike" dirty="0">
                <a:solidFill>
                  <a:schemeClr val="bg1"/>
                </a:solidFill>
                <a:effectLst/>
                <a:latin typeface="Arial" panose="020B0604020202020204" pitchFamily="34" charset="0"/>
                <a:cs typeface="Arial" panose="020B0604020202020204" pitchFamily="34" charset="0"/>
              </a:rPr>
              <a:t>%</a:t>
            </a:r>
            <a:r>
              <a:rPr lang="en-US" b="0" i="0" u="none" strike="noStrike" dirty="0">
                <a:solidFill>
                  <a:schemeClr val="bg1"/>
                </a:solidFill>
                <a:effectLst/>
                <a:latin typeface="Arial" panose="020B0604020202020204" pitchFamily="34" charset="0"/>
                <a:cs typeface="Arial" panose="020B0604020202020204" pitchFamily="34" charset="0"/>
              </a:rPr>
              <a:t>. Đ</a:t>
            </a:r>
            <a:r>
              <a:rPr lang="vi-VN" b="0" i="0" u="none" strike="noStrike" dirty="0">
                <a:solidFill>
                  <a:schemeClr val="bg1"/>
                </a:solidFill>
                <a:effectLst/>
                <a:latin typeface="Arial" panose="020B0604020202020204" pitchFamily="34" charset="0"/>
                <a:cs typeface="Arial" panose="020B0604020202020204" pitchFamily="34" charset="0"/>
              </a:rPr>
              <a:t>iều này chứng tỏ mô hình nhóm xây dựng tốt</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vì</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đây</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là</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mức</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chỉ</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số</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cao</a:t>
            </a:r>
            <a:r>
              <a:rPr lang="vi-VN" b="0" i="0" u="none" strike="noStrike" dirty="0">
                <a:solidFill>
                  <a:schemeClr val="bg1"/>
                </a:solidFill>
                <a:effectLst/>
                <a:latin typeface="Arial" panose="020B0604020202020204" pitchFamily="34" charset="0"/>
                <a:cs typeface="Arial" panose="020B0604020202020204" pitchFamily="34" charset="0"/>
              </a:rPr>
              <a:t>.</a:t>
            </a:r>
          </a:p>
          <a:p>
            <a:pPr marL="285750" indent="-285750" algn="just" rtl="0" fontAlgn="base">
              <a:spcBef>
                <a:spcPts val="0"/>
              </a:spcBef>
              <a:spcAft>
                <a:spcPts val="0"/>
              </a:spcAft>
              <a:buFont typeface="Wingdings" panose="05000000000000000000" pitchFamily="2" charset="2"/>
              <a:buChar char="q"/>
            </a:pPr>
            <a:r>
              <a:rPr lang="vi-VN" b="0" i="0" u="none" strike="noStrike" dirty="0">
                <a:solidFill>
                  <a:schemeClr val="bg1"/>
                </a:solidFill>
                <a:effectLst/>
                <a:latin typeface="Arial" panose="020B0604020202020204" pitchFamily="34" charset="0"/>
                <a:cs typeface="Arial" panose="020B0604020202020204" pitchFamily="34" charset="0"/>
              </a:rPr>
              <a:t>F1-score là trung bình điều hòa của precision và recall. Cho lớp 0, F1-score là 0.</a:t>
            </a:r>
            <a:r>
              <a:rPr lang="en-US" dirty="0">
                <a:solidFill>
                  <a:schemeClr val="bg1"/>
                </a:solidFill>
                <a:latin typeface="Arial" panose="020B0604020202020204" pitchFamily="34" charset="0"/>
                <a:cs typeface="Arial" panose="020B0604020202020204" pitchFamily="34" charset="0"/>
              </a:rPr>
              <a:t>96</a:t>
            </a:r>
            <a:r>
              <a:rPr lang="vi-VN" b="0" i="0" u="none" strike="noStrike" dirty="0">
                <a:solidFill>
                  <a:schemeClr val="bg1"/>
                </a:solidFill>
                <a:effectLst/>
                <a:latin typeface="Arial" panose="020B0604020202020204" pitchFamily="34" charset="0"/>
                <a:cs typeface="Arial" panose="020B0604020202020204" pitchFamily="34" charset="0"/>
              </a:rPr>
              <a:t> và cho lớp 1, nó là 0.</a:t>
            </a:r>
            <a:r>
              <a:rPr lang="en-US" b="0" i="0" u="none" strike="noStrike" dirty="0">
                <a:solidFill>
                  <a:schemeClr val="bg1"/>
                </a:solidFill>
                <a:effectLst/>
                <a:latin typeface="Arial" panose="020B0604020202020204" pitchFamily="34" charset="0"/>
                <a:cs typeface="Arial" panose="020B0604020202020204" pitchFamily="34" charset="0"/>
              </a:rPr>
              <a:t>94</a:t>
            </a:r>
            <a:r>
              <a:rPr lang="vi-VN" b="0" i="0" u="none" strike="noStrike" dirty="0">
                <a:solidFill>
                  <a:schemeClr val="bg1"/>
                </a:solidFill>
                <a:effectLst/>
                <a:latin typeface="Arial" panose="020B0604020202020204" pitchFamily="34" charset="0"/>
                <a:cs typeface="Arial" panose="020B0604020202020204" pitchFamily="34" charset="0"/>
              </a:rPr>
              <a:t>. Những điểm số này tốt, chỉ ra sự cân bằng khá tốt giữa precision và recall cho cả hai lớp.</a:t>
            </a:r>
          </a:p>
        </p:txBody>
      </p:sp>
      <p:sp>
        <p:nvSpPr>
          <p:cNvPr id="11" name="Rectangle 10">
            <a:extLst>
              <a:ext uri="{FF2B5EF4-FFF2-40B4-BE49-F238E27FC236}">
                <a16:creationId xmlns:a16="http://schemas.microsoft.com/office/drawing/2014/main" id="{4E97EBFB-40CC-448F-8C5B-094E467FC6F6}"/>
              </a:ext>
            </a:extLst>
          </p:cNvPr>
          <p:cNvSpPr/>
          <p:nvPr/>
        </p:nvSpPr>
        <p:spPr>
          <a:xfrm>
            <a:off x="3978641" y="212405"/>
            <a:ext cx="759097"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 name="Subtitle 2">
            <a:extLst>
              <a:ext uri="{FF2B5EF4-FFF2-40B4-BE49-F238E27FC236}">
                <a16:creationId xmlns:a16="http://schemas.microsoft.com/office/drawing/2014/main" id="{3DDFE6EE-7242-4FB7-9489-7A9CFB3A837E}"/>
              </a:ext>
            </a:extLst>
          </p:cNvPr>
          <p:cNvSpPr txBox="1">
            <a:spLocks/>
          </p:cNvSpPr>
          <p:nvPr/>
        </p:nvSpPr>
        <p:spPr>
          <a:xfrm>
            <a:off x="3978641" y="327232"/>
            <a:ext cx="759098"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b. </a:t>
            </a:r>
            <a:r>
              <a:rPr lang="en-US" sz="1500" b="1" dirty="0" err="1">
                <a:solidFill>
                  <a:schemeClr val="bg1"/>
                </a:solidFill>
                <a:latin typeface="Roboto Medium" panose="02000000000000000000" pitchFamily="2" charset="0"/>
                <a:ea typeface="Roboto Medium" panose="02000000000000000000" pitchFamily="2" charset="0"/>
              </a:rPr>
              <a:t>KNN</a:t>
            </a:r>
            <a:endParaRPr lang="en-US" sz="1500" b="1" dirty="0">
              <a:solidFill>
                <a:schemeClr val="bg1"/>
              </a:solidFill>
              <a:latin typeface="Roboto Medium" panose="02000000000000000000" pitchFamily="2" charset="0"/>
              <a:ea typeface="Roboto Medium" panose="02000000000000000000" pitchFamily="2" charset="0"/>
            </a:endParaRPr>
          </a:p>
        </p:txBody>
      </p:sp>
      <p:pic>
        <p:nvPicPr>
          <p:cNvPr id="24582" name="Picture 6">
            <a:extLst>
              <a:ext uri="{FF2B5EF4-FFF2-40B4-BE49-F238E27FC236}">
                <a16:creationId xmlns:a16="http://schemas.microsoft.com/office/drawing/2014/main" id="{F5628618-D793-4A5D-9E74-1E56F0DAF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28" y="1426849"/>
            <a:ext cx="3746868"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504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662357" y="36609"/>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FA2F9947-FAAE-4CC3-92C9-64DF34C2CAEE}"/>
              </a:ext>
            </a:extLst>
          </p:cNvPr>
          <p:cNvSpPr/>
          <p:nvPr/>
        </p:nvSpPr>
        <p:spPr>
          <a:xfrm>
            <a:off x="2553066" y="876145"/>
            <a:ext cx="4232246"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latin typeface="Arial" panose="020B0604020202020204" pitchFamily="34" charset="0"/>
                <a:cs typeface="Arial" panose="020B0604020202020204" pitchFamily="34" charset="0"/>
              </a:rPr>
              <a:t>Xây</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dựng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hệ</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thống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phân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loại</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đơn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giản</a:t>
            </a:r>
            <a:endParaRPr lang="en-US" sz="1600" b="1" dirty="0">
              <a:solidFill>
                <a:schemeClr val="bg1"/>
              </a:solidFill>
              <a:effectLst/>
              <a:latin typeface="Arial" panose="020B0604020202020204" pitchFamily="34" charset="0"/>
              <a:cs typeface="Arial" panose="020B0604020202020204" pitchFamily="34" charset="0"/>
            </a:endParaRPr>
          </a:p>
        </p:txBody>
      </p:sp>
      <p:sp>
        <p:nvSpPr>
          <p:cNvPr id="11" name="Right Triangle 10">
            <a:extLst>
              <a:ext uri="{FF2B5EF4-FFF2-40B4-BE49-F238E27FC236}">
                <a16:creationId xmlns:a16="http://schemas.microsoft.com/office/drawing/2014/main" id="{D52CEE49-BE1F-4C5E-9109-5753E1705212}"/>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a:extLst>
              <a:ext uri="{FF2B5EF4-FFF2-40B4-BE49-F238E27FC236}">
                <a16:creationId xmlns:a16="http://schemas.microsoft.com/office/drawing/2014/main" id="{95A9C8BB-3E5F-477A-BEA0-FD6688B19337}"/>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C876B401-E998-4C3B-AD82-37B33078A1DC}"/>
              </a:ext>
            </a:extLst>
          </p:cNvPr>
          <p:cNvSpPr/>
          <p:nvPr/>
        </p:nvSpPr>
        <p:spPr>
          <a:xfrm>
            <a:off x="164466" y="1663809"/>
            <a:ext cx="2628352" cy="1815882"/>
          </a:xfrm>
          <a:prstGeom prst="rect">
            <a:avLst/>
          </a:prstGeom>
        </p:spPr>
        <p:txBody>
          <a:bodyPr wrap="square">
            <a:spAutoFit/>
          </a:bodyPr>
          <a:lstStyle/>
          <a:p>
            <a:pPr algn="just"/>
            <a:r>
              <a:rPr lang="en-US" sz="1600" dirty="0" err="1">
                <a:solidFill>
                  <a:schemeClr val="bg1"/>
                </a:solidFill>
                <a:latin typeface="Arial" panose="020B0604020202020204" pitchFamily="34" charset="0"/>
                <a:cs typeface="Arial" panose="020B0604020202020204" pitchFamily="34" charset="0"/>
              </a:rPr>
              <a:t>Tương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tự</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mô</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hình</a:t>
            </a:r>
            <a:r>
              <a:rPr lang="en-US" sz="1600" dirty="0">
                <a:solidFill>
                  <a:schemeClr val="bg1"/>
                </a:solidFill>
                <a:latin typeface="Arial" panose="020B0604020202020204" pitchFamily="34" charset="0"/>
                <a:cs typeface="Arial" panose="020B0604020202020204" pitchFamily="34" charset="0"/>
              </a:rPr>
              <a:t> Logistic Regression, </a:t>
            </a:r>
            <a:r>
              <a:rPr lang="en-US" sz="1600" dirty="0" err="1">
                <a:solidFill>
                  <a:schemeClr val="bg1"/>
                </a:solidFill>
                <a:latin typeface="Arial" panose="020B0604020202020204" pitchFamily="34" charset="0"/>
                <a:cs typeface="Arial" panose="020B0604020202020204" pitchFamily="34" charset="0"/>
              </a:rPr>
              <a:t>nhóm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a:t>
            </a:r>
            <a:r>
              <a:rPr lang="en-US" sz="1600" b="0" i="0" u="none" strike="noStrike" dirty="0" err="1">
                <a:solidFill>
                  <a:schemeClr val="bg1"/>
                </a:solidFill>
                <a:effectLst/>
                <a:latin typeface="Arial" panose="020B0604020202020204" pitchFamily="34" charset="0"/>
                <a:cs typeface="Arial" panose="020B0604020202020204" pitchFamily="34" charset="0"/>
              </a:rPr>
              <a:t>hực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vi-VN" sz="1600" b="0" i="0" u="none" strike="noStrike" dirty="0">
                <a:solidFill>
                  <a:schemeClr val="bg1"/>
                </a:solidFill>
                <a:effectLst/>
                <a:latin typeface="Arial" panose="020B0604020202020204" pitchFamily="34" charset="0"/>
                <a:cs typeface="Arial" panose="020B0604020202020204" pitchFamily="34" charset="0"/>
              </a:rPr>
              <a:t>hiện xây dựng hệ thống đơn giản để </a:t>
            </a:r>
            <a:r>
              <a:rPr lang="en-US" sz="1600" b="0" i="0" u="none" strike="noStrike" dirty="0" err="1">
                <a:solidFill>
                  <a:schemeClr val="bg1"/>
                </a:solidFill>
                <a:effectLst/>
                <a:latin typeface="Arial" panose="020B0604020202020204" pitchFamily="34" charset="0"/>
                <a:cs typeface="Arial" panose="020B0604020202020204" pitchFamily="34" charset="0"/>
              </a:rPr>
              <a:t>dự</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đoán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cảm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xúc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vi-VN" sz="1600" b="0" i="0" u="none" strike="noStrike" dirty="0">
                <a:solidFill>
                  <a:schemeClr val="bg1"/>
                </a:solidFill>
                <a:effectLst/>
                <a:latin typeface="Arial" panose="020B0604020202020204" pitchFamily="34" charset="0"/>
                <a:cs typeface="Arial" panose="020B0604020202020204" pitchFamily="34" charset="0"/>
              </a:rPr>
              <a:t>khách hàng thông qua việc sử dụng model </a:t>
            </a:r>
            <a:r>
              <a:rPr lang="en-US" sz="1600" b="0" i="0" u="none" strike="noStrike" dirty="0" err="1">
                <a:solidFill>
                  <a:schemeClr val="bg1"/>
                </a:solidFill>
                <a:effectLst/>
                <a:latin typeface="Arial" panose="020B0604020202020204" pitchFamily="34" charset="0"/>
                <a:cs typeface="Arial" panose="020B0604020202020204" pitchFamily="34" charset="0"/>
              </a:rPr>
              <a:t>KNN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vi-VN" sz="1600" b="0" i="0" u="none" strike="noStrike" dirty="0">
                <a:solidFill>
                  <a:schemeClr val="bg1"/>
                </a:solidFill>
                <a:effectLst/>
                <a:latin typeface="Arial" panose="020B0604020202020204" pitchFamily="34" charset="0"/>
                <a:cs typeface="Arial" panose="020B0604020202020204" pitchFamily="34" charset="0"/>
              </a:rPr>
              <a:t>đã xây dựng ở trên</a:t>
            </a:r>
            <a:r>
              <a:rPr lang="en-US" sz="1600" b="0" i="0" u="none" strike="noStrike" dirty="0">
                <a:solidFill>
                  <a:schemeClr val="bg1"/>
                </a:solidFill>
                <a:effectLst/>
                <a:latin typeface="Arial" panose="020B0604020202020204" pitchFamily="34" charset="0"/>
                <a:cs typeface="Arial" panose="020B0604020202020204" pitchFamily="34" charset="0"/>
              </a:rPr>
              <a:t>.</a:t>
            </a:r>
            <a:endParaRPr lang="en-US" sz="1600" dirty="0">
              <a:solidFill>
                <a:schemeClr val="bg1"/>
              </a:solidFill>
              <a:latin typeface="Arial" panose="020B0604020202020204" pitchFamily="34" charset="0"/>
              <a:cs typeface="Arial" panose="020B0604020202020204" pitchFamily="34" charset="0"/>
            </a:endParaRPr>
          </a:p>
        </p:txBody>
      </p:sp>
      <p:pic>
        <p:nvPicPr>
          <p:cNvPr id="27650" name="Picture 2">
            <a:extLst>
              <a:ext uri="{FF2B5EF4-FFF2-40B4-BE49-F238E27FC236}">
                <a16:creationId xmlns:a16="http://schemas.microsoft.com/office/drawing/2014/main" id="{7241D40E-6748-4EA5-914E-C79B13068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851" y="1509006"/>
            <a:ext cx="6088363" cy="2528956"/>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D359F3C8-61AB-4108-81F9-E68BD0C51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655" y="4147969"/>
            <a:ext cx="2691533" cy="68129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5F0D566-D150-4054-844A-08EA7918A2A6}"/>
              </a:ext>
            </a:extLst>
          </p:cNvPr>
          <p:cNvSpPr/>
          <p:nvPr/>
        </p:nvSpPr>
        <p:spPr>
          <a:xfrm>
            <a:off x="3978641" y="212405"/>
            <a:ext cx="759097"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Subtitle 2">
            <a:extLst>
              <a:ext uri="{FF2B5EF4-FFF2-40B4-BE49-F238E27FC236}">
                <a16:creationId xmlns:a16="http://schemas.microsoft.com/office/drawing/2014/main" id="{FA32D55A-D297-4331-9B41-74744C2193AF}"/>
              </a:ext>
            </a:extLst>
          </p:cNvPr>
          <p:cNvSpPr txBox="1">
            <a:spLocks/>
          </p:cNvSpPr>
          <p:nvPr/>
        </p:nvSpPr>
        <p:spPr>
          <a:xfrm>
            <a:off x="3978641" y="327232"/>
            <a:ext cx="759098"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b. </a:t>
            </a:r>
            <a:r>
              <a:rPr lang="en-US" sz="1500" b="1" dirty="0" err="1">
                <a:solidFill>
                  <a:schemeClr val="bg1"/>
                </a:solidFill>
                <a:latin typeface="Roboto Medium" panose="02000000000000000000" pitchFamily="2" charset="0"/>
                <a:ea typeface="Roboto Medium" panose="02000000000000000000" pitchFamily="2" charset="0"/>
              </a:rPr>
              <a:t>KNN</a:t>
            </a:r>
            <a:endParaRPr lang="en-US" sz="1500" b="1" dirty="0">
              <a:solidFill>
                <a:schemeClr val="bg1"/>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20922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04902861-1E83-41E5-B0FD-2512B82F94FE}"/>
              </a:ext>
            </a:extLst>
          </p:cNvPr>
          <p:cNvSpPr/>
          <p:nvPr/>
        </p:nvSpPr>
        <p:spPr>
          <a:xfrm>
            <a:off x="1" y="0"/>
            <a:ext cx="5907944" cy="5143500"/>
          </a:xfrm>
          <a:custGeom>
            <a:avLst/>
            <a:gdLst>
              <a:gd name="connsiteX0" fmla="*/ 0 w 7877259"/>
              <a:gd name="connsiteY0" fmla="*/ 0 h 6858000"/>
              <a:gd name="connsiteX1" fmla="*/ 3720282 w 7877259"/>
              <a:gd name="connsiteY1" fmla="*/ 0 h 6858000"/>
              <a:gd name="connsiteX2" fmla="*/ 3999313 w 7877259"/>
              <a:gd name="connsiteY2" fmla="*/ 499657 h 6858000"/>
              <a:gd name="connsiteX3" fmla="*/ 4102737 w 7877259"/>
              <a:gd name="connsiteY3" fmla="*/ 499657 h 6858000"/>
              <a:gd name="connsiteX4" fmla="*/ 6768541 w 7877259"/>
              <a:gd name="connsiteY4" fmla="*/ 499657 h 6858000"/>
              <a:gd name="connsiteX5" fmla="*/ 7727289 w 7877259"/>
              <a:gd name="connsiteY5" fmla="*/ 2138224 h 6858000"/>
              <a:gd name="connsiteX6" fmla="*/ 5429338 w 7877259"/>
              <a:gd name="connsiteY6" fmla="*/ 6128439 h 6858000"/>
              <a:gd name="connsiteX7" fmla="*/ 4470590 w 7877259"/>
              <a:gd name="connsiteY7" fmla="*/ 6674628 h 6858000"/>
              <a:gd name="connsiteX8" fmla="*/ 4457699 w 7877259"/>
              <a:gd name="connsiteY8" fmla="*/ 6673839 h 6858000"/>
              <a:gd name="connsiteX9" fmla="*/ 4457699 w 7877259"/>
              <a:gd name="connsiteY9" fmla="*/ 6856690 h 6858000"/>
              <a:gd name="connsiteX10" fmla="*/ 3695699 w 7877259"/>
              <a:gd name="connsiteY10" fmla="*/ 6856690 h 6858000"/>
              <a:gd name="connsiteX11" fmla="*/ 3695699 w 7877259"/>
              <a:gd name="connsiteY11" fmla="*/ 6858000 h 6858000"/>
              <a:gd name="connsiteX12" fmla="*/ 0 w 7877259"/>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77259" h="6858000">
                <a:moveTo>
                  <a:pt x="0" y="0"/>
                </a:moveTo>
                <a:lnTo>
                  <a:pt x="3720282" y="0"/>
                </a:lnTo>
                <a:lnTo>
                  <a:pt x="3999313" y="499657"/>
                </a:lnTo>
                <a:lnTo>
                  <a:pt x="4102737" y="499657"/>
                </a:lnTo>
                <a:cubicBezTo>
                  <a:pt x="4751176" y="499657"/>
                  <a:pt x="5615762" y="499657"/>
                  <a:pt x="6768541" y="499657"/>
                </a:cubicBezTo>
                <a:cubicBezTo>
                  <a:pt x="7620762" y="499657"/>
                  <a:pt x="8153399" y="1409972"/>
                  <a:pt x="7727289" y="2138224"/>
                </a:cubicBezTo>
                <a:cubicBezTo>
                  <a:pt x="7727289" y="2138224"/>
                  <a:pt x="7727289" y="2138224"/>
                  <a:pt x="5429338" y="6128439"/>
                </a:cubicBezTo>
                <a:cubicBezTo>
                  <a:pt x="5216283" y="6492565"/>
                  <a:pt x="4843436" y="6674628"/>
                  <a:pt x="4470590" y="6674628"/>
                </a:cubicBezTo>
                <a:lnTo>
                  <a:pt x="4457699" y="6673839"/>
                </a:lnTo>
                <a:lnTo>
                  <a:pt x="4457699" y="6856690"/>
                </a:lnTo>
                <a:lnTo>
                  <a:pt x="3695699" y="6856690"/>
                </a:lnTo>
                <a:lnTo>
                  <a:pt x="3695699" y="6858000"/>
                </a:lnTo>
                <a:lnTo>
                  <a:pt x="0" y="6858000"/>
                </a:lnTo>
                <a:close/>
              </a:path>
            </a:pathLst>
          </a:custGeom>
          <a:gradFill>
            <a:gsLst>
              <a:gs pos="1000">
                <a:srgbClr val="523089">
                  <a:alpha val="80000"/>
                </a:srgbClr>
              </a:gs>
              <a:gs pos="100000">
                <a:srgbClr val="65ADA8">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Freeform 9">
            <a:extLst>
              <a:ext uri="{FF2B5EF4-FFF2-40B4-BE49-F238E27FC236}">
                <a16:creationId xmlns:a16="http://schemas.microsoft.com/office/drawing/2014/main" id="{A7F7FFB6-A703-43F2-BD2D-0392322B9670}"/>
              </a:ext>
            </a:extLst>
          </p:cNvPr>
          <p:cNvSpPr>
            <a:spLocks/>
          </p:cNvSpPr>
          <p:nvPr/>
        </p:nvSpPr>
        <p:spPr bwMode="auto">
          <a:xfrm rot="10800000">
            <a:off x="512978" y="1178697"/>
            <a:ext cx="3560259" cy="3072748"/>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68580" tIns="34290" rIns="68580" bIns="34290" numCol="1" anchor="t" anchorCtr="0" compatLnSpc="1">
            <a:prstTxWarp prst="textNoShape">
              <a:avLst/>
            </a:prstTxWarp>
          </a:bodyPr>
          <a:lstStyle/>
          <a:p>
            <a:endParaRPr lang="en-US" sz="1050" dirty="0"/>
          </a:p>
        </p:txBody>
      </p:sp>
      <p:sp>
        <p:nvSpPr>
          <p:cNvPr id="4" name="Freeform 9">
            <a:extLst>
              <a:ext uri="{FF2B5EF4-FFF2-40B4-BE49-F238E27FC236}">
                <a16:creationId xmlns:a16="http://schemas.microsoft.com/office/drawing/2014/main" id="{D836090D-7B27-4142-9671-7B0D4E913352}"/>
              </a:ext>
            </a:extLst>
          </p:cNvPr>
          <p:cNvSpPr>
            <a:spLocks/>
          </p:cNvSpPr>
          <p:nvPr/>
        </p:nvSpPr>
        <p:spPr bwMode="auto">
          <a:xfrm rot="7200000">
            <a:off x="878070" y="1178697"/>
            <a:ext cx="3560259" cy="3072748"/>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68580" tIns="34290" rIns="68580" bIns="34290" numCol="1" anchor="t" anchorCtr="0" compatLnSpc="1">
            <a:prstTxWarp prst="textNoShape">
              <a:avLst/>
            </a:prstTxWarp>
          </a:bodyPr>
          <a:lstStyle/>
          <a:p>
            <a:endParaRPr lang="en-US" sz="1050" dirty="0"/>
          </a:p>
        </p:txBody>
      </p:sp>
      <p:pic>
        <p:nvPicPr>
          <p:cNvPr id="7" name="Picture Placeholder 6"/>
          <p:cNvPicPr>
            <a:picLocks noGrp="1" noChangeAspect="1"/>
          </p:cNvPicPr>
          <p:nvPr>
            <p:ph type="pic" sz="quarter" idx="13"/>
          </p:nvPr>
        </p:nvPicPr>
        <p:blipFill rotWithShape="1">
          <a:blip r:embed="rId2"/>
          <a:srcRect l="11939"/>
          <a:stretch/>
        </p:blipFill>
        <p:spPr>
          <a:xfrm>
            <a:off x="1" y="0"/>
            <a:ext cx="5907944" cy="5143500"/>
          </a:xfrm>
        </p:spPr>
      </p:pic>
      <p:sp>
        <p:nvSpPr>
          <p:cNvPr id="10" name="TextBox 9">
            <a:extLst>
              <a:ext uri="{FF2B5EF4-FFF2-40B4-BE49-F238E27FC236}">
                <a16:creationId xmlns:a16="http://schemas.microsoft.com/office/drawing/2014/main" id="{3424D5F7-91FE-4B51-8D58-F32A17EF2D16}"/>
              </a:ext>
            </a:extLst>
          </p:cNvPr>
          <p:cNvSpPr txBox="1"/>
          <p:nvPr/>
        </p:nvSpPr>
        <p:spPr>
          <a:xfrm>
            <a:off x="6245595" y="694313"/>
            <a:ext cx="2586518" cy="3754874"/>
          </a:xfrm>
          <a:prstGeom prst="rect">
            <a:avLst/>
          </a:prstGeom>
          <a:ln>
            <a:solidFill>
              <a:schemeClr val="accent1"/>
            </a:solidFill>
          </a:ln>
          <a:effectLst>
            <a:glow rad="1397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rtl="0">
              <a:spcBef>
                <a:spcPts val="0"/>
              </a:spcBef>
              <a:spcAft>
                <a:spcPts val="0"/>
              </a:spcAft>
            </a:pPr>
            <a:r>
              <a:rPr lang="en-US" dirty="0">
                <a:solidFill>
                  <a:srgbClr val="000000"/>
                </a:solidFill>
                <a:latin typeface="Arial" panose="020B0604020202020204" pitchFamily="34" charset="0"/>
                <a:cs typeface="Arial" panose="020B0604020202020204" pitchFamily="34" charset="0"/>
              </a:rPr>
              <a:t>H</a:t>
            </a:r>
            <a:r>
              <a:rPr lang="vi-VN" b="0" i="0" u="none" strike="noStrike" dirty="0">
                <a:solidFill>
                  <a:srgbClr val="000000"/>
                </a:solidFill>
                <a:effectLst/>
                <a:latin typeface="Arial" panose="020B0604020202020204" pitchFamily="34" charset="0"/>
                <a:cs typeface="Arial" panose="020B0604020202020204" pitchFamily="34" charset="0"/>
              </a:rPr>
              <a:t>iểu rõ quy tắc hoạt động và những yếu tố cần lưu ý khi sử dụng Logistic Regression, đảm bảo rằng mô hình được tối ưu hóa một cách đúng đắn và phản ánh chính xác dữ liệu được nghiên cứu. Các chỉ số đánh giá mô hình phân loại như độ chính xác (accuracy), F1-score, và ROC-AUC sẽ được sử dụng để đánh giá mức độ hiệu quả của mô hình, cung cấp một hình ảnh đa diện về hiệu suất của mô hình không chỉ trên tập dữ liệu huấn luyện mà còn trên tập dữ liệu kiểm thử.</a:t>
            </a:r>
            <a:endParaRPr lang="vi-VN"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837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662357" y="36609"/>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Right Triangle 10">
            <a:extLst>
              <a:ext uri="{FF2B5EF4-FFF2-40B4-BE49-F238E27FC236}">
                <a16:creationId xmlns:a16="http://schemas.microsoft.com/office/drawing/2014/main" id="{D52CEE49-BE1F-4C5E-9109-5753E1705212}"/>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a:extLst>
              <a:ext uri="{FF2B5EF4-FFF2-40B4-BE49-F238E27FC236}">
                <a16:creationId xmlns:a16="http://schemas.microsoft.com/office/drawing/2014/main" id="{95A9C8BB-3E5F-477A-BEA0-FD6688B19337}"/>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5CF4F693-650F-45EC-B8F1-50F151982240}"/>
              </a:ext>
            </a:extLst>
          </p:cNvPr>
          <p:cNvSpPr/>
          <p:nvPr/>
        </p:nvSpPr>
        <p:spPr>
          <a:xfrm>
            <a:off x="3602957" y="160737"/>
            <a:ext cx="1564466"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Subtitle 2">
            <a:extLst>
              <a:ext uri="{FF2B5EF4-FFF2-40B4-BE49-F238E27FC236}">
                <a16:creationId xmlns:a16="http://schemas.microsoft.com/office/drawing/2014/main" id="{DEED309F-ACD1-4AEF-83CB-0D5A708A148A}"/>
              </a:ext>
            </a:extLst>
          </p:cNvPr>
          <p:cNvSpPr txBox="1">
            <a:spLocks/>
          </p:cNvSpPr>
          <p:nvPr/>
        </p:nvSpPr>
        <p:spPr>
          <a:xfrm>
            <a:off x="3602957" y="275564"/>
            <a:ext cx="1564466"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c. Decision Tree</a:t>
            </a:r>
          </a:p>
        </p:txBody>
      </p:sp>
      <p:sp>
        <p:nvSpPr>
          <p:cNvPr id="12" name="Rectangle 11">
            <a:extLst>
              <a:ext uri="{FF2B5EF4-FFF2-40B4-BE49-F238E27FC236}">
                <a16:creationId xmlns:a16="http://schemas.microsoft.com/office/drawing/2014/main" id="{9929851B-C3E6-4B97-85FD-80EE90F17A18}"/>
              </a:ext>
            </a:extLst>
          </p:cNvPr>
          <p:cNvSpPr/>
          <p:nvPr/>
        </p:nvSpPr>
        <p:spPr>
          <a:xfrm>
            <a:off x="2268960" y="806664"/>
            <a:ext cx="4167281"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latin typeface="Arial" panose="020B0604020202020204" pitchFamily="34" charset="0"/>
                <a:cs typeface="Arial" panose="020B0604020202020204" pitchFamily="34" charset="0"/>
              </a:rPr>
              <a:t>Xây</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dựng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và</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tính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độ</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chính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xác</a:t>
            </a:r>
            <a:endParaRPr lang="en-US" sz="1600" b="1" dirty="0">
              <a:solidFill>
                <a:schemeClr val="bg1"/>
              </a:solidFill>
              <a:effectLst/>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B11F59B-B035-408B-A952-93A4277B84C2}"/>
              </a:ext>
            </a:extLst>
          </p:cNvPr>
          <p:cNvSpPr/>
          <p:nvPr/>
        </p:nvSpPr>
        <p:spPr>
          <a:xfrm>
            <a:off x="424406" y="1311713"/>
            <a:ext cx="3330604" cy="830997"/>
          </a:xfrm>
          <a:prstGeom prst="rect">
            <a:avLst/>
          </a:prstGeom>
        </p:spPr>
        <p:txBody>
          <a:bodyPr wrap="square">
            <a:spAutoFit/>
          </a:bodyPr>
          <a:lstStyle/>
          <a:p>
            <a:pPr algn="just"/>
            <a:r>
              <a:rPr lang="en-US" sz="1600" dirty="0" err="1">
                <a:solidFill>
                  <a:schemeClr val="bg1"/>
                </a:solidFill>
                <a:latin typeface="Arial" panose="020B0604020202020204" pitchFamily="34" charset="0"/>
                <a:cs typeface="Arial" panose="020B0604020202020204" pitchFamily="34" charset="0"/>
              </a:rPr>
              <a:t>X</a:t>
            </a:r>
            <a:r>
              <a:rPr lang="en-US" sz="1600" b="0" i="0" u="none" strike="noStrike" dirty="0" err="1">
                <a:solidFill>
                  <a:schemeClr val="bg1"/>
                </a:solidFill>
                <a:effectLst/>
                <a:latin typeface="Arial" panose="020B0604020202020204" pitchFamily="34" charset="0"/>
                <a:cs typeface="Arial" panose="020B0604020202020204" pitchFamily="34" charset="0"/>
              </a:rPr>
              <a:t>ây</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dựng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mô</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hình</a:t>
            </a:r>
            <a:r>
              <a:rPr lang="en-US" sz="1600" b="0" i="0" u="none" strike="noStrike" dirty="0">
                <a:solidFill>
                  <a:schemeClr val="bg1"/>
                </a:solidFill>
                <a:effectLst/>
                <a:latin typeface="Arial" panose="020B0604020202020204" pitchFamily="34" charset="0"/>
                <a:cs typeface="Arial" panose="020B0604020202020204" pitchFamily="34" charset="0"/>
              </a:rPr>
              <a:t> Decision Tree </a:t>
            </a:r>
            <a:r>
              <a:rPr lang="en-US" sz="1600" b="0" i="0" u="none" strike="noStrike" dirty="0" err="1">
                <a:solidFill>
                  <a:schemeClr val="bg1"/>
                </a:solidFill>
                <a:effectLst/>
                <a:latin typeface="Arial" panose="020B0604020202020204" pitchFamily="34" charset="0"/>
                <a:cs typeface="Arial" panose="020B0604020202020204" pitchFamily="34" charset="0"/>
              </a:rPr>
              <a:t>với</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cá</a:t>
            </a:r>
            <a:r>
              <a:rPr lang="en-US" sz="1600" dirty="0" err="1">
                <a:solidFill>
                  <a:schemeClr val="bg1"/>
                </a:solidFill>
                <a:latin typeface="Arial" panose="020B0604020202020204" pitchFamily="34" charset="0"/>
                <a:cs typeface="Arial" panose="020B0604020202020204" pitchFamily="34" charset="0"/>
              </a:rPr>
              <a:t>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biến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đầu</a:t>
            </a:r>
            <a:r>
              <a:rPr lang="en-US" sz="1600" dirty="0">
                <a:solidFill>
                  <a:schemeClr val="bg1"/>
                </a:solidFill>
                <a:latin typeface="Arial" panose="020B0604020202020204" pitchFamily="34" charset="0"/>
                <a:cs typeface="Arial" panose="020B0604020202020204" pitchFamily="34" charset="0"/>
              </a:rPr>
              <a:t> ra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đầu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vào</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tương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tự</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như</a:t>
            </a:r>
            <a:r>
              <a:rPr lang="en-US" sz="1600" dirty="0">
                <a:solidFill>
                  <a:schemeClr val="bg1"/>
                </a:solidFill>
                <a:latin typeface="Arial" panose="020B0604020202020204" pitchFamily="34" charset="0"/>
                <a:cs typeface="Arial" panose="020B0604020202020204" pitchFamily="34" charset="0"/>
              </a:rPr>
              <a:t> 2 </a:t>
            </a:r>
            <a:r>
              <a:rPr lang="en-US" sz="1600" dirty="0" err="1">
                <a:solidFill>
                  <a:schemeClr val="bg1"/>
                </a:solidFill>
                <a:latin typeface="Arial" panose="020B0604020202020204" pitchFamily="34" charset="0"/>
                <a:cs typeface="Arial" panose="020B0604020202020204" pitchFamily="34" charset="0"/>
              </a:rPr>
              <a:t>mô</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hình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trước</a:t>
            </a:r>
            <a:r>
              <a:rPr lang="en-US" sz="1600" dirty="0">
                <a:solidFill>
                  <a:schemeClr val="bg1"/>
                </a:solidFill>
                <a:latin typeface="Arial" panose="020B0604020202020204" pitchFamily="34" charset="0"/>
                <a:cs typeface="Arial" panose="020B0604020202020204" pitchFamily="34" charset="0"/>
              </a:rPr>
              <a:t>.</a:t>
            </a:r>
          </a:p>
        </p:txBody>
      </p:sp>
      <p:sp>
        <p:nvSpPr>
          <p:cNvPr id="19" name="Rectangle 18">
            <a:extLst>
              <a:ext uri="{FF2B5EF4-FFF2-40B4-BE49-F238E27FC236}">
                <a16:creationId xmlns:a16="http://schemas.microsoft.com/office/drawing/2014/main" id="{7C594F18-CD70-491C-84DE-1B149F29C05E}"/>
              </a:ext>
            </a:extLst>
          </p:cNvPr>
          <p:cNvSpPr/>
          <p:nvPr/>
        </p:nvSpPr>
        <p:spPr>
          <a:xfrm>
            <a:off x="341173" y="2207398"/>
            <a:ext cx="3330604" cy="2800767"/>
          </a:xfrm>
          <a:prstGeom prst="rect">
            <a:avLst/>
          </a:prstGeom>
        </p:spPr>
        <p:txBody>
          <a:bodyPr wrap="square">
            <a:spAutoFit/>
          </a:bodyPr>
          <a:lstStyle/>
          <a:p>
            <a:pPr algn="just"/>
            <a:r>
              <a:rPr lang="en-US" sz="1600" dirty="0" err="1">
                <a:solidFill>
                  <a:schemeClr val="bg1"/>
                </a:solidFill>
                <a:latin typeface="Arial" panose="020B0604020202020204" pitchFamily="34" charset="0"/>
                <a:cs typeface="Arial" panose="020B0604020202020204" pitchFamily="34" charset="0"/>
              </a:rPr>
              <a:t>Tính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toán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độ</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chính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của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bộ</a:t>
            </a:r>
            <a:r>
              <a:rPr lang="en-US" sz="1600" dirty="0">
                <a:solidFill>
                  <a:schemeClr val="bg1"/>
                </a:solidFill>
                <a:latin typeface="Arial" panose="020B0604020202020204" pitchFamily="34" charset="0"/>
                <a:cs typeface="Arial" panose="020B0604020202020204" pitchFamily="34" charset="0"/>
              </a:rPr>
              <a:t> train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bộ</a:t>
            </a:r>
            <a:r>
              <a:rPr lang="en-US" sz="1600" dirty="0">
                <a:solidFill>
                  <a:schemeClr val="bg1"/>
                </a:solidFill>
                <a:latin typeface="Arial" panose="020B0604020202020204" pitchFamily="34" charset="0"/>
                <a:cs typeface="Arial" panose="020B0604020202020204" pitchFamily="34" charset="0"/>
              </a:rPr>
              <a:t> test:</a:t>
            </a:r>
          </a:p>
          <a:p>
            <a:pPr marL="285750" indent="-285750" algn="just" rtl="0" fontAlgn="base">
              <a:spcBef>
                <a:spcPts val="0"/>
              </a:spcBef>
              <a:spcAft>
                <a:spcPts val="0"/>
              </a:spcAft>
              <a:buFont typeface="Wingdings" panose="05000000000000000000" pitchFamily="2" charset="2"/>
              <a:buChar char="q"/>
            </a:pPr>
            <a:r>
              <a:rPr lang="en-US" sz="1600" b="0" i="0" u="none" strike="noStrike" dirty="0" err="1">
                <a:solidFill>
                  <a:schemeClr val="bg1"/>
                </a:solidFill>
                <a:effectLst/>
                <a:latin typeface="Arial" panose="020B0604020202020204" pitchFamily="34" charset="0"/>
                <a:cs typeface="Arial" panose="020B0604020202020204" pitchFamily="34" charset="0"/>
              </a:rPr>
              <a:t>Độ</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chính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xác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của</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bộ</a:t>
            </a:r>
            <a:r>
              <a:rPr lang="en-US" sz="1600" b="0" i="0" u="none" strike="noStrike" dirty="0">
                <a:solidFill>
                  <a:schemeClr val="bg1"/>
                </a:solidFill>
                <a:effectLst/>
                <a:latin typeface="Arial" panose="020B0604020202020204" pitchFamily="34" charset="0"/>
                <a:cs typeface="Arial" panose="020B0604020202020204" pitchFamily="34" charset="0"/>
              </a:rPr>
              <a:t> train </a:t>
            </a:r>
            <a:r>
              <a:rPr lang="en-US" sz="1600" b="0" i="0" u="none" strike="noStrike" dirty="0" err="1">
                <a:solidFill>
                  <a:schemeClr val="bg1"/>
                </a:solidFill>
                <a:effectLst/>
                <a:latin typeface="Arial" panose="020B0604020202020204" pitchFamily="34" charset="0"/>
                <a:cs typeface="Arial" panose="020B0604020202020204" pitchFamily="34" charset="0"/>
              </a:rPr>
              <a:t>là</a:t>
            </a:r>
            <a:r>
              <a:rPr lang="en-US" sz="1600" b="0" i="0" u="none" strike="noStrike" dirty="0">
                <a:solidFill>
                  <a:schemeClr val="bg1"/>
                </a:solidFill>
                <a:effectLst/>
                <a:latin typeface="Arial" panose="020B0604020202020204" pitchFamily="34" charset="0"/>
                <a:cs typeface="Arial" panose="020B0604020202020204" pitchFamily="34" charset="0"/>
              </a:rPr>
              <a:t> 90.36%.</a:t>
            </a:r>
          </a:p>
          <a:p>
            <a:pPr marL="285750" indent="-285750" algn="just" rtl="0" fontAlgn="base">
              <a:spcBef>
                <a:spcPts val="0"/>
              </a:spcBef>
              <a:spcAft>
                <a:spcPts val="0"/>
              </a:spcAft>
              <a:buFont typeface="Wingdings" panose="05000000000000000000" pitchFamily="2" charset="2"/>
              <a:buChar char="q"/>
            </a:pPr>
            <a:r>
              <a:rPr lang="en-US" sz="1600" b="0" i="0" u="none" strike="noStrike" dirty="0" err="1">
                <a:solidFill>
                  <a:schemeClr val="bg1"/>
                </a:solidFill>
                <a:effectLst/>
                <a:latin typeface="Arial" panose="020B0604020202020204" pitchFamily="34" charset="0"/>
                <a:cs typeface="Arial" panose="020B0604020202020204" pitchFamily="34" charset="0"/>
              </a:rPr>
              <a:t>Độ</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chính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xác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của</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bộ</a:t>
            </a:r>
            <a:r>
              <a:rPr lang="en-US" sz="1600" b="0" i="0" u="none" strike="noStrike" dirty="0">
                <a:solidFill>
                  <a:schemeClr val="bg1"/>
                </a:solidFill>
                <a:effectLst/>
                <a:latin typeface="Arial" panose="020B0604020202020204" pitchFamily="34" charset="0"/>
                <a:cs typeface="Arial" panose="020B0604020202020204" pitchFamily="34" charset="0"/>
              </a:rPr>
              <a:t> test </a:t>
            </a:r>
            <a:r>
              <a:rPr lang="en-US" sz="1600" b="0" i="0" u="none" strike="noStrike" dirty="0" err="1">
                <a:solidFill>
                  <a:schemeClr val="bg1"/>
                </a:solidFill>
                <a:effectLst/>
                <a:latin typeface="Arial" panose="020B0604020202020204" pitchFamily="34" charset="0"/>
                <a:cs typeface="Arial" panose="020B0604020202020204" pitchFamily="34" charset="0"/>
              </a:rPr>
              <a:t>là</a:t>
            </a:r>
            <a:r>
              <a:rPr lang="en-US" sz="1600" b="0" i="0" u="none" strike="noStrike" dirty="0">
                <a:solidFill>
                  <a:schemeClr val="bg1"/>
                </a:solidFill>
                <a:effectLst/>
                <a:latin typeface="Arial" panose="020B0604020202020204" pitchFamily="34" charset="0"/>
                <a:cs typeface="Arial" panose="020B0604020202020204" pitchFamily="34" charset="0"/>
              </a:rPr>
              <a:t> 90.64%.</a:t>
            </a:r>
          </a:p>
          <a:p>
            <a:pPr marL="285750" indent="-285750" algn="just" rtl="0" fontAlgn="base">
              <a:spcBef>
                <a:spcPts val="0"/>
              </a:spcBef>
              <a:spcAft>
                <a:spcPts val="0"/>
              </a:spcAft>
              <a:buFont typeface="Wingdings" panose="05000000000000000000" pitchFamily="2" charset="2"/>
              <a:buChar char="q"/>
            </a:pPr>
            <a:r>
              <a:rPr lang="en-US" sz="1600" b="0" i="0" u="none" strike="noStrike" dirty="0" err="1">
                <a:solidFill>
                  <a:schemeClr val="bg1"/>
                </a:solidFill>
                <a:effectLst/>
                <a:latin typeface="Arial" panose="020B0604020202020204" pitchFamily="34" charset="0"/>
                <a:cs typeface="Arial" panose="020B0604020202020204" pitchFamily="34" charset="0"/>
              </a:rPr>
              <a:t>Độ</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chênh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lệch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2 </a:t>
            </a:r>
            <a:r>
              <a:rPr lang="en-US" sz="1600" dirty="0" err="1">
                <a:solidFill>
                  <a:schemeClr val="bg1"/>
                </a:solidFill>
                <a:latin typeface="Arial" panose="020B0604020202020204" pitchFamily="34" charset="0"/>
                <a:cs typeface="Arial" panose="020B0604020202020204" pitchFamily="34" charset="0"/>
              </a:rPr>
              <a:t>bộ</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không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nhiều</a:t>
            </a:r>
            <a:r>
              <a:rPr lang="en-US" sz="1600" dirty="0">
                <a:solidFill>
                  <a:schemeClr val="bg1"/>
                </a:solidFill>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đều</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đạt</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trên</a:t>
            </a:r>
            <a:r>
              <a:rPr lang="en-US" sz="1600" b="0" i="0" u="none" strike="noStrike" dirty="0">
                <a:solidFill>
                  <a:schemeClr val="bg1"/>
                </a:solidFill>
                <a:effectLst/>
                <a:latin typeface="Arial" panose="020B0604020202020204" pitchFamily="34" charset="0"/>
                <a:cs typeface="Arial" panose="020B0604020202020204" pitchFamily="34" charset="0"/>
              </a:rPr>
              <a:t> 90%, </a:t>
            </a:r>
            <a:r>
              <a:rPr lang="en-US" sz="1600" b="0" i="0" u="none" strike="noStrike" dirty="0" err="1">
                <a:solidFill>
                  <a:schemeClr val="bg1"/>
                </a:solidFill>
                <a:effectLst/>
                <a:latin typeface="Arial" panose="020B0604020202020204" pitchFamily="34" charset="0"/>
                <a:cs typeface="Arial" panose="020B0604020202020204" pitchFamily="34" charset="0"/>
              </a:rPr>
              <a:t>chứng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tỏ</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mô</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hình</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nhóm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xây</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dựng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tốt</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đồng</a:t>
            </a:r>
            <a:r>
              <a:rPr lang="en-US" sz="1600" dirty="0">
                <a:solidFill>
                  <a:schemeClr val="bg1"/>
                </a:solidFill>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thời</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không</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bị</a:t>
            </a:r>
            <a:r>
              <a:rPr lang="en-US" sz="1600" b="0" i="0" u="none" strike="noStrike" dirty="0">
                <a:solidFill>
                  <a:schemeClr val="bg1"/>
                </a:solidFill>
                <a:effectLst/>
                <a:latin typeface="Arial" panose="020B0604020202020204" pitchFamily="34" charset="0"/>
                <a:cs typeface="Arial" panose="020B0604020202020204" pitchFamily="34" charset="0"/>
              </a:rPr>
              <a:t> overfitting hay underfitting.</a:t>
            </a:r>
          </a:p>
        </p:txBody>
      </p:sp>
      <p:pic>
        <p:nvPicPr>
          <p:cNvPr id="32770" name="Picture 2">
            <a:extLst>
              <a:ext uri="{FF2B5EF4-FFF2-40B4-BE49-F238E27FC236}">
                <a16:creationId xmlns:a16="http://schemas.microsoft.com/office/drawing/2014/main" id="{5C527378-38A1-4C61-A324-401AC539D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5331" y="1233806"/>
            <a:ext cx="5181819" cy="1661281"/>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6D774293-3C4A-488B-B6AE-8124CE562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331" y="3002675"/>
            <a:ext cx="5216326" cy="117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20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886729" y="36609"/>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Right Triangle 16">
            <a:extLst>
              <a:ext uri="{FF2B5EF4-FFF2-40B4-BE49-F238E27FC236}">
                <a16:creationId xmlns:a16="http://schemas.microsoft.com/office/drawing/2014/main" id="{AA481A95-61A5-4929-B245-735395A43FF0}"/>
              </a:ext>
            </a:extLst>
          </p:cNvPr>
          <p:cNvSpPr/>
          <p:nvPr/>
        </p:nvSpPr>
        <p:spPr>
          <a:xfrm rot="5400000">
            <a:off x="16548" y="-16546"/>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ight Triangle 18">
            <a:extLst>
              <a:ext uri="{FF2B5EF4-FFF2-40B4-BE49-F238E27FC236}">
                <a16:creationId xmlns:a16="http://schemas.microsoft.com/office/drawing/2014/main" id="{08D44885-77B1-4291-A44C-D50B77C73359}"/>
              </a:ext>
            </a:extLst>
          </p:cNvPr>
          <p:cNvSpPr/>
          <p:nvPr/>
        </p:nvSpPr>
        <p:spPr>
          <a:xfrm rot="16200000">
            <a:off x="8622320" y="4621821"/>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FA2F9947-FAAE-4CC3-92C9-64DF34C2CAEE}"/>
              </a:ext>
            </a:extLst>
          </p:cNvPr>
          <p:cNvSpPr/>
          <p:nvPr/>
        </p:nvSpPr>
        <p:spPr>
          <a:xfrm>
            <a:off x="538228" y="1150529"/>
            <a:ext cx="2946347"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effectLst/>
                <a:latin typeface="Arial" panose="020B0604020202020204" pitchFamily="34" charset="0"/>
                <a:cs typeface="Arial" panose="020B0604020202020204" pitchFamily="34" charset="0"/>
              </a:rPr>
              <a:t>Đ</a:t>
            </a:r>
            <a:r>
              <a:rPr lang="en-US" sz="1600" b="1" dirty="0" err="1">
                <a:solidFill>
                  <a:schemeClr val="bg1"/>
                </a:solidFill>
                <a:latin typeface="Arial" panose="020B0604020202020204" pitchFamily="34" charset="0"/>
                <a:cs typeface="Arial" panose="020B0604020202020204" pitchFamily="34" charset="0"/>
              </a:rPr>
              <a:t>ánh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giá</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tổng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quan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endParaRPr lang="en-US" sz="1600" b="1" dirty="0">
              <a:solidFill>
                <a:schemeClr val="bg1"/>
              </a:solidFill>
              <a:effectLst/>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23A550B-A0F4-4BB5-B937-8B274823CF15}"/>
              </a:ext>
            </a:extLst>
          </p:cNvPr>
          <p:cNvSpPr/>
          <p:nvPr/>
        </p:nvSpPr>
        <p:spPr>
          <a:xfrm>
            <a:off x="332441" y="1695648"/>
            <a:ext cx="3646200" cy="2677656"/>
          </a:xfrm>
          <a:prstGeom prst="rect">
            <a:avLst/>
          </a:prstGeom>
        </p:spPr>
        <p:txBody>
          <a:bodyPr wrap="square">
            <a:spAutoFit/>
          </a:bodyPr>
          <a:lstStyle/>
          <a:p>
            <a:pPr algn="just"/>
            <a:r>
              <a:rPr lang="en-US" b="1" dirty="0" err="1">
                <a:solidFill>
                  <a:schemeClr val="bg1"/>
                </a:solidFill>
                <a:latin typeface="Arial" panose="020B0604020202020204" pitchFamily="34" charset="0"/>
                <a:cs typeface="Arial" panose="020B0604020202020204" pitchFamily="34" charset="0"/>
              </a:rPr>
              <a:t>Đối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với</a:t>
            </a:r>
            <a:r>
              <a:rPr lang="en-US" b="1" dirty="0">
                <a:solidFill>
                  <a:schemeClr val="bg1"/>
                </a:solidFill>
                <a:latin typeface="Arial" panose="020B0604020202020204" pitchFamily="34" charset="0"/>
                <a:cs typeface="Arial" panose="020B0604020202020204" pitchFamily="34" charset="0"/>
              </a:rPr>
              <a:t> </a:t>
            </a:r>
            <a:r>
              <a:rPr lang="en-US" b="1" dirty="0">
                <a:solidFill>
                  <a:schemeClr val="bg1"/>
                </a:solidFill>
                <a:effectLst/>
                <a:latin typeface="Arial" panose="020B0604020202020204" pitchFamily="34" charset="0"/>
                <a:cs typeface="Arial" panose="020B0604020202020204" pitchFamily="34" charset="0"/>
              </a:rPr>
              <a:t>Confusion Matrix:</a:t>
            </a:r>
          </a:p>
          <a:p>
            <a:pPr marL="285750" indent="-285750" algn="just">
              <a:buFont typeface="Wingdings" panose="05000000000000000000" pitchFamily="2" charset="2"/>
              <a:buChar char="q"/>
            </a:pPr>
            <a:r>
              <a:rPr lang="en-US" b="1" dirty="0">
                <a:solidFill>
                  <a:schemeClr val="bg1"/>
                </a:solidFill>
                <a:latin typeface="Arial" panose="020B0604020202020204" pitchFamily="34" charset="0"/>
                <a:cs typeface="Arial" panose="020B0604020202020204" pitchFamily="34" charset="0"/>
              </a:rPr>
              <a:t>Training set: </a:t>
            </a:r>
            <a:r>
              <a:rPr lang="vi-VN" b="0" i="0" u="none" strike="noStrike" dirty="0">
                <a:solidFill>
                  <a:schemeClr val="bg1"/>
                </a:solidFill>
                <a:effectLst/>
                <a:latin typeface="Arial" panose="020B0604020202020204" pitchFamily="34" charset="0"/>
                <a:cs typeface="Arial" panose="020B0604020202020204" pitchFamily="34" charset="0"/>
              </a:rPr>
              <a:t>Số lượng False Positives và False Negatives rất thấp so với True Positives và True Negatives, cho thấy mô hình có khả năng phân loại chính xác cao trên tập huấn luyện. Điều này chứng tỏ mô hình có khả năng phân loại khách hàng tốt và chính xác</a:t>
            </a:r>
            <a:r>
              <a:rPr lang="en-US" b="0" i="0" u="none" strike="noStrike" dirty="0">
                <a:solidFill>
                  <a:schemeClr val="bg1"/>
                </a:solidFill>
                <a:effectLst/>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q"/>
            </a:pPr>
            <a:r>
              <a:rPr lang="en-US" b="1" dirty="0">
                <a:solidFill>
                  <a:schemeClr val="bg1"/>
                </a:solidFill>
                <a:effectLst/>
                <a:latin typeface="Arial" panose="020B0604020202020204" pitchFamily="34" charset="0"/>
                <a:cs typeface="Arial" panose="020B0604020202020204" pitchFamily="34" charset="0"/>
              </a:rPr>
              <a:t>Test set: </a:t>
            </a:r>
            <a:r>
              <a:rPr lang="vi-VN" b="0" i="0" u="none" strike="noStrike" dirty="0">
                <a:solidFill>
                  <a:schemeClr val="bg1"/>
                </a:solidFill>
                <a:effectLst/>
                <a:latin typeface="Arial" panose="020B0604020202020204" pitchFamily="34" charset="0"/>
                <a:cs typeface="Arial" panose="020B0604020202020204" pitchFamily="34" charset="0"/>
              </a:rPr>
              <a:t>Tương tự như trên tập huấn luyện, mô hình giữ được hiệu suất phân loại tốt trên tập kiểm tra với số lượng False Positive và False Negatives thấp.</a:t>
            </a:r>
            <a:endParaRPr lang="en-US" dirty="0">
              <a:solidFill>
                <a:schemeClr val="bg1"/>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1BF8A4A-C377-4DBB-A22F-01197EDC49D2}"/>
              </a:ext>
            </a:extLst>
          </p:cNvPr>
          <p:cNvSpPr/>
          <p:nvPr/>
        </p:nvSpPr>
        <p:spPr>
          <a:xfrm>
            <a:off x="3602957" y="160737"/>
            <a:ext cx="1564466"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8332C7CC-B9D0-41DE-B626-C4C7CB634D33}"/>
              </a:ext>
            </a:extLst>
          </p:cNvPr>
          <p:cNvSpPr txBox="1">
            <a:spLocks/>
          </p:cNvSpPr>
          <p:nvPr/>
        </p:nvSpPr>
        <p:spPr>
          <a:xfrm>
            <a:off x="3602957" y="275564"/>
            <a:ext cx="1564466"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c. Decision Tree</a:t>
            </a:r>
          </a:p>
        </p:txBody>
      </p:sp>
      <p:pic>
        <p:nvPicPr>
          <p:cNvPr id="4" name="Picture 3">
            <a:extLst>
              <a:ext uri="{FF2B5EF4-FFF2-40B4-BE49-F238E27FC236}">
                <a16:creationId xmlns:a16="http://schemas.microsoft.com/office/drawing/2014/main" id="{912216B8-6766-411F-BF69-D0488C81CBDE}"/>
              </a:ext>
            </a:extLst>
          </p:cNvPr>
          <p:cNvPicPr>
            <a:picLocks noChangeAspect="1"/>
          </p:cNvPicPr>
          <p:nvPr/>
        </p:nvPicPr>
        <p:blipFill>
          <a:blip r:embed="rId2"/>
          <a:stretch>
            <a:fillRect/>
          </a:stretch>
        </p:blipFill>
        <p:spPr>
          <a:xfrm>
            <a:off x="4196315" y="1319806"/>
            <a:ext cx="4550735" cy="3246475"/>
          </a:xfrm>
          <a:prstGeom prst="rect">
            <a:avLst/>
          </a:prstGeom>
        </p:spPr>
      </p:pic>
    </p:spTree>
    <p:extLst>
      <p:ext uri="{BB962C8B-B14F-4D97-AF65-F5344CB8AC3E}">
        <p14:creationId xmlns:p14="http://schemas.microsoft.com/office/powerpoint/2010/main" val="641620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1259806" y="4179011"/>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FA2F9947-FAAE-4CC3-92C9-64DF34C2CAEE}"/>
              </a:ext>
            </a:extLst>
          </p:cNvPr>
          <p:cNvSpPr/>
          <p:nvPr/>
        </p:nvSpPr>
        <p:spPr>
          <a:xfrm>
            <a:off x="538228" y="897773"/>
            <a:ext cx="2946347"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effectLst/>
                <a:latin typeface="Arial" panose="020B0604020202020204" pitchFamily="34" charset="0"/>
                <a:cs typeface="Arial" panose="020B0604020202020204" pitchFamily="34" charset="0"/>
              </a:rPr>
              <a:t>Đ</a:t>
            </a:r>
            <a:r>
              <a:rPr lang="en-US" sz="1600" b="1" dirty="0" err="1">
                <a:solidFill>
                  <a:schemeClr val="bg1"/>
                </a:solidFill>
                <a:latin typeface="Arial" panose="020B0604020202020204" pitchFamily="34" charset="0"/>
                <a:cs typeface="Arial" panose="020B0604020202020204" pitchFamily="34" charset="0"/>
              </a:rPr>
              <a:t>ánh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giá</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tổng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quan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endParaRPr lang="en-US" sz="1600" b="1" dirty="0">
              <a:solidFill>
                <a:schemeClr val="bg1"/>
              </a:solidFill>
              <a:effectLst/>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23A550B-A0F4-4BB5-B937-8B274823CF15}"/>
              </a:ext>
            </a:extLst>
          </p:cNvPr>
          <p:cNvSpPr/>
          <p:nvPr/>
        </p:nvSpPr>
        <p:spPr>
          <a:xfrm>
            <a:off x="292192" y="1648379"/>
            <a:ext cx="3867458" cy="1600438"/>
          </a:xfrm>
          <a:prstGeom prst="rect">
            <a:avLst/>
          </a:prstGeom>
        </p:spPr>
        <p:txBody>
          <a:bodyPr wrap="square">
            <a:spAutoFit/>
          </a:bodyPr>
          <a:lstStyle/>
          <a:p>
            <a:pPr algn="just"/>
            <a:r>
              <a:rPr lang="en-US" b="1" dirty="0" err="1">
                <a:solidFill>
                  <a:schemeClr val="bg1"/>
                </a:solidFill>
                <a:latin typeface="Arial" panose="020B0604020202020204" pitchFamily="34" charset="0"/>
                <a:cs typeface="Arial" panose="020B0604020202020204" pitchFamily="34" charset="0"/>
              </a:rPr>
              <a:t>Đối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với</a:t>
            </a:r>
            <a:r>
              <a:rPr lang="en-US" b="1" dirty="0">
                <a:solidFill>
                  <a:schemeClr val="bg1"/>
                </a:solidFill>
                <a:latin typeface="Arial" panose="020B0604020202020204" pitchFamily="34" charset="0"/>
                <a:cs typeface="Arial" panose="020B0604020202020204" pitchFamily="34" charset="0"/>
              </a:rPr>
              <a:t> </a:t>
            </a:r>
            <a:r>
              <a:rPr lang="en-US" b="1" dirty="0">
                <a:solidFill>
                  <a:schemeClr val="bg1"/>
                </a:solidFill>
                <a:effectLst/>
                <a:latin typeface="Arial" panose="020B0604020202020204" pitchFamily="34" charset="0"/>
                <a:cs typeface="Arial" panose="020B0604020202020204" pitchFamily="34" charset="0"/>
              </a:rPr>
              <a:t>ROC Curve </a:t>
            </a:r>
            <a:r>
              <a:rPr lang="en-US" b="1" dirty="0" err="1">
                <a:solidFill>
                  <a:schemeClr val="bg1"/>
                </a:solidFill>
                <a:effectLst/>
                <a:latin typeface="Arial" panose="020B0604020202020204" pitchFamily="34" charset="0"/>
                <a:cs typeface="Arial" panose="020B0604020202020204" pitchFamily="34" charset="0"/>
              </a:rPr>
              <a:t>và</a:t>
            </a:r>
            <a:r>
              <a:rPr lang="en-US" b="1" dirty="0">
                <a:solidFill>
                  <a:schemeClr val="bg1"/>
                </a:solidFill>
                <a:effectLst/>
                <a:latin typeface="Arial" panose="020B0604020202020204" pitchFamily="34" charset="0"/>
                <a:cs typeface="Arial" panose="020B0604020202020204" pitchFamily="34" charset="0"/>
              </a:rPr>
              <a:t> AUC:</a:t>
            </a:r>
          </a:p>
          <a:p>
            <a:pPr marL="285750" indent="-285750" algn="just">
              <a:buFont typeface="Wingdings" panose="05000000000000000000" pitchFamily="2" charset="2"/>
              <a:buChar char="q"/>
            </a:pPr>
            <a:r>
              <a:rPr lang="en-US" b="1" dirty="0">
                <a:solidFill>
                  <a:schemeClr val="bg1"/>
                </a:solidFill>
                <a:latin typeface="Arial" panose="020B0604020202020204" pitchFamily="34" charset="0"/>
                <a:cs typeface="Arial" panose="020B0604020202020204" pitchFamily="34" charset="0"/>
              </a:rPr>
              <a:t>Training set: </a:t>
            </a:r>
            <a:r>
              <a:rPr lang="en-US" dirty="0">
                <a:solidFill>
                  <a:schemeClr val="bg1"/>
                </a:solidFill>
                <a:latin typeface="Arial" panose="020B0604020202020204" pitchFamily="34" charset="0"/>
                <a:cs typeface="Arial" panose="020B0604020202020204" pitchFamily="34" charset="0"/>
              </a:rPr>
              <a:t>ROC AUC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0.99 – </a:t>
            </a:r>
            <a:r>
              <a:rPr lang="en-US" dirty="0" err="1">
                <a:solidFill>
                  <a:schemeClr val="bg1"/>
                </a:solidFill>
                <a:latin typeface="Arial" panose="020B0604020202020204" pitchFamily="34" charset="0"/>
                <a:cs typeface="Arial" panose="020B0604020202020204" pitchFamily="34" charset="0"/>
              </a:rPr>
              <a:t>đây</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kết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quả</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xuất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sắc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cho</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thấy</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cho</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thấy</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mô</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hình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có</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khả</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năng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phân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lớp</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rõ</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ràng</a:t>
            </a:r>
            <a:r>
              <a:rPr lang="en-US" dirty="0">
                <a:solidFill>
                  <a:schemeClr val="bg1"/>
                </a:solidFill>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q"/>
            </a:pPr>
            <a:r>
              <a:rPr lang="en-US" b="1" dirty="0">
                <a:solidFill>
                  <a:schemeClr val="bg1"/>
                </a:solidFill>
                <a:latin typeface="Arial" panose="020B0604020202020204" pitchFamily="34" charset="0"/>
                <a:cs typeface="Arial" panose="020B0604020202020204" pitchFamily="34" charset="0"/>
              </a:rPr>
              <a:t>Test set: </a:t>
            </a:r>
            <a:r>
              <a:rPr lang="en-US" dirty="0">
                <a:solidFill>
                  <a:schemeClr val="bg1"/>
                </a:solidFill>
                <a:latin typeface="Arial" panose="020B0604020202020204" pitchFamily="34" charset="0"/>
                <a:cs typeface="Arial" panose="020B0604020202020204" pitchFamily="34" charset="0"/>
              </a:rPr>
              <a:t>ROC AUC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0.97 – </a:t>
            </a:r>
            <a:r>
              <a:rPr lang="en-US" dirty="0" err="1">
                <a:solidFill>
                  <a:schemeClr val="bg1"/>
                </a:solidFill>
                <a:latin typeface="Arial" panose="020B0604020202020204" pitchFamily="34" charset="0"/>
                <a:cs typeface="Arial" panose="020B0604020202020204" pitchFamily="34" charset="0"/>
              </a:rPr>
              <a:t>tuy</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không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cao</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bằng</a:t>
            </a:r>
            <a:r>
              <a:rPr lang="en-US" dirty="0">
                <a:solidFill>
                  <a:schemeClr val="bg1"/>
                </a:solidFill>
                <a:latin typeface="Arial" panose="020B0604020202020204" pitchFamily="34" charset="0"/>
                <a:cs typeface="Arial" panose="020B0604020202020204" pitchFamily="34" charset="0"/>
              </a:rPr>
              <a:t> training set </a:t>
            </a:r>
            <a:r>
              <a:rPr lang="en-US" dirty="0" err="1">
                <a:solidFill>
                  <a:schemeClr val="bg1"/>
                </a:solidFill>
                <a:latin typeface="Arial" panose="020B0604020202020204" pitchFamily="34" charset="0"/>
                <a:cs typeface="Arial" panose="020B0604020202020204" pitchFamily="34" charset="0"/>
              </a:rPr>
              <a:t>nhưng</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vẫn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một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kết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quả</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với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mô</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hình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phân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loại</a:t>
            </a:r>
            <a:r>
              <a:rPr lang="en-US" dirty="0">
                <a:solidFill>
                  <a:schemeClr val="bg1"/>
                </a:solidFill>
                <a:latin typeface="Arial" panose="020B0604020202020204" pitchFamily="34" charset="0"/>
                <a:cs typeface="Arial" panose="020B0604020202020204" pitchFamily="34" charset="0"/>
              </a:rPr>
              <a:t>.</a:t>
            </a:r>
          </a:p>
        </p:txBody>
      </p:sp>
      <p:sp>
        <p:nvSpPr>
          <p:cNvPr id="21" name="Right Triangle 20">
            <a:extLst>
              <a:ext uri="{FF2B5EF4-FFF2-40B4-BE49-F238E27FC236}">
                <a16:creationId xmlns:a16="http://schemas.microsoft.com/office/drawing/2014/main" id="{C22C779D-186E-4ACD-85D5-CA830E4829E3}"/>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ight Triangle 21">
            <a:extLst>
              <a:ext uri="{FF2B5EF4-FFF2-40B4-BE49-F238E27FC236}">
                <a16:creationId xmlns:a16="http://schemas.microsoft.com/office/drawing/2014/main" id="{A8C52AC3-58B4-4419-9981-D6651B7BC5F0}"/>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EC6675EC-49D1-4BEB-A501-70848590FE47}"/>
              </a:ext>
            </a:extLst>
          </p:cNvPr>
          <p:cNvSpPr/>
          <p:nvPr/>
        </p:nvSpPr>
        <p:spPr>
          <a:xfrm>
            <a:off x="3978641" y="212405"/>
            <a:ext cx="759097"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Subtitle 2">
            <a:extLst>
              <a:ext uri="{FF2B5EF4-FFF2-40B4-BE49-F238E27FC236}">
                <a16:creationId xmlns:a16="http://schemas.microsoft.com/office/drawing/2014/main" id="{D039221D-E286-4FA6-B3E7-45B2F70F1336}"/>
              </a:ext>
            </a:extLst>
          </p:cNvPr>
          <p:cNvSpPr txBox="1">
            <a:spLocks/>
          </p:cNvSpPr>
          <p:nvPr/>
        </p:nvSpPr>
        <p:spPr>
          <a:xfrm>
            <a:off x="3978641" y="327232"/>
            <a:ext cx="759098"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b. </a:t>
            </a:r>
            <a:r>
              <a:rPr lang="en-US" sz="1500" b="1" dirty="0" err="1">
                <a:solidFill>
                  <a:schemeClr val="bg1"/>
                </a:solidFill>
                <a:latin typeface="Roboto Medium" panose="02000000000000000000" pitchFamily="2" charset="0"/>
                <a:ea typeface="Roboto Medium" panose="02000000000000000000" pitchFamily="2" charset="0"/>
              </a:rPr>
              <a:t>KNN</a:t>
            </a:r>
            <a:endParaRPr lang="en-US" sz="1500" b="1" dirty="0">
              <a:solidFill>
                <a:schemeClr val="bg1"/>
              </a:solidFill>
              <a:latin typeface="Roboto Medium" panose="02000000000000000000" pitchFamily="2" charset="0"/>
              <a:ea typeface="Roboto Medium" panose="02000000000000000000" pitchFamily="2" charset="0"/>
            </a:endParaRPr>
          </a:p>
        </p:txBody>
      </p:sp>
      <p:pic>
        <p:nvPicPr>
          <p:cNvPr id="6" name="Picture 5">
            <a:extLst>
              <a:ext uri="{FF2B5EF4-FFF2-40B4-BE49-F238E27FC236}">
                <a16:creationId xmlns:a16="http://schemas.microsoft.com/office/drawing/2014/main" id="{ABE6C1CB-1259-4EA7-ADB1-1823483C9F2A}"/>
              </a:ext>
            </a:extLst>
          </p:cNvPr>
          <p:cNvPicPr>
            <a:picLocks noChangeAspect="1"/>
          </p:cNvPicPr>
          <p:nvPr/>
        </p:nvPicPr>
        <p:blipFill>
          <a:blip r:embed="rId2"/>
          <a:stretch>
            <a:fillRect/>
          </a:stretch>
        </p:blipFill>
        <p:spPr>
          <a:xfrm>
            <a:off x="4358189" y="1067050"/>
            <a:ext cx="4643289" cy="3694452"/>
          </a:xfrm>
          <a:prstGeom prst="rect">
            <a:avLst/>
          </a:prstGeom>
        </p:spPr>
      </p:pic>
    </p:spTree>
    <p:extLst>
      <p:ext uri="{BB962C8B-B14F-4D97-AF65-F5344CB8AC3E}">
        <p14:creationId xmlns:p14="http://schemas.microsoft.com/office/powerpoint/2010/main" val="1037326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7869063" y="4452615"/>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Right Triangle 16">
            <a:extLst>
              <a:ext uri="{FF2B5EF4-FFF2-40B4-BE49-F238E27FC236}">
                <a16:creationId xmlns:a16="http://schemas.microsoft.com/office/drawing/2014/main" id="{AA481A95-61A5-4929-B245-735395A43FF0}"/>
              </a:ext>
            </a:extLst>
          </p:cNvPr>
          <p:cNvSpPr/>
          <p:nvPr/>
        </p:nvSpPr>
        <p:spPr>
          <a:xfrm rot="5400000">
            <a:off x="16548" y="-16546"/>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ight Triangle 18">
            <a:extLst>
              <a:ext uri="{FF2B5EF4-FFF2-40B4-BE49-F238E27FC236}">
                <a16:creationId xmlns:a16="http://schemas.microsoft.com/office/drawing/2014/main" id="{08D44885-77B1-4291-A44C-D50B77C73359}"/>
              </a:ext>
            </a:extLst>
          </p:cNvPr>
          <p:cNvSpPr/>
          <p:nvPr/>
        </p:nvSpPr>
        <p:spPr>
          <a:xfrm rot="16200000">
            <a:off x="8622320" y="4621821"/>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FA2F9947-FAAE-4CC3-92C9-64DF34C2CAEE}"/>
              </a:ext>
            </a:extLst>
          </p:cNvPr>
          <p:cNvSpPr/>
          <p:nvPr/>
        </p:nvSpPr>
        <p:spPr>
          <a:xfrm>
            <a:off x="538228" y="885576"/>
            <a:ext cx="2946347"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effectLst/>
                <a:latin typeface="Arial" panose="020B0604020202020204" pitchFamily="34" charset="0"/>
                <a:cs typeface="Arial" panose="020B0604020202020204" pitchFamily="34" charset="0"/>
              </a:rPr>
              <a:t>Đ</a:t>
            </a:r>
            <a:r>
              <a:rPr lang="en-US" sz="1600" b="1" dirty="0" err="1">
                <a:solidFill>
                  <a:schemeClr val="bg1"/>
                </a:solidFill>
                <a:latin typeface="Arial" panose="020B0604020202020204" pitchFamily="34" charset="0"/>
                <a:cs typeface="Arial" panose="020B0604020202020204" pitchFamily="34" charset="0"/>
              </a:rPr>
              <a:t>ánh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giá</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tổng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quan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mô</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hình</a:t>
            </a:r>
            <a:endParaRPr lang="en-US" sz="1600" b="1" dirty="0">
              <a:solidFill>
                <a:schemeClr val="bg1"/>
              </a:solidFill>
              <a:effectLst/>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F152F46-F309-47C8-8978-6E7DD07CD40D}"/>
              </a:ext>
            </a:extLst>
          </p:cNvPr>
          <p:cNvSpPr/>
          <p:nvPr/>
        </p:nvSpPr>
        <p:spPr>
          <a:xfrm>
            <a:off x="4943631" y="1171913"/>
            <a:ext cx="3987909" cy="3323987"/>
          </a:xfrm>
          <a:prstGeom prst="rect">
            <a:avLst/>
          </a:prstGeom>
        </p:spPr>
        <p:txBody>
          <a:bodyPr wrap="square">
            <a:spAutoFit/>
          </a:bodyPr>
          <a:lstStyle/>
          <a:p>
            <a:pPr algn="just"/>
            <a:r>
              <a:rPr lang="en-US" b="1" dirty="0" err="1">
                <a:solidFill>
                  <a:schemeClr val="bg1"/>
                </a:solidFill>
                <a:latin typeface="Arial" panose="020B0604020202020204" pitchFamily="34" charset="0"/>
                <a:cs typeface="Arial" panose="020B0604020202020204" pitchFamily="34" charset="0"/>
              </a:rPr>
              <a:t>Đối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với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các</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chỉ</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số</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đánh</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giá</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khác</a:t>
            </a:r>
            <a:r>
              <a:rPr lang="en-US" b="1" dirty="0">
                <a:solidFill>
                  <a:schemeClr val="bg1"/>
                </a:solidFill>
                <a:latin typeface="Arial" panose="020B0604020202020204" pitchFamily="34" charset="0"/>
                <a:cs typeface="Arial" panose="020B0604020202020204" pitchFamily="34" charset="0"/>
              </a:rPr>
              <a:t>:</a:t>
            </a:r>
          </a:p>
          <a:p>
            <a:pPr marL="285750" indent="-285750" algn="just" rtl="0" fontAlgn="base">
              <a:spcBef>
                <a:spcPts val="0"/>
              </a:spcBef>
              <a:spcAft>
                <a:spcPts val="0"/>
              </a:spcAft>
              <a:buFont typeface="Wingdings" panose="05000000000000000000" pitchFamily="2" charset="2"/>
              <a:buChar char="q"/>
            </a:pPr>
            <a:r>
              <a:rPr lang="vi-VN" b="0" i="0" u="none" strike="noStrike" dirty="0">
                <a:solidFill>
                  <a:schemeClr val="bg1"/>
                </a:solidFill>
                <a:effectLst/>
                <a:latin typeface="Arial" panose="020B0604020202020204" pitchFamily="34" charset="0"/>
                <a:cs typeface="Arial" panose="020B0604020202020204" pitchFamily="34" charset="0"/>
              </a:rPr>
              <a:t>Precision cho biết khi mô hình dự đoán một trường hợp là </a:t>
            </a:r>
            <a:r>
              <a:rPr lang="en-US" b="0" i="0" u="none" strike="noStrike" dirty="0" err="1">
                <a:solidFill>
                  <a:schemeClr val="bg1"/>
                </a:solidFill>
                <a:effectLst/>
                <a:latin typeface="Arial" panose="020B0604020202020204" pitchFamily="34" charset="0"/>
                <a:cs typeface="Arial" panose="020B0604020202020204" pitchFamily="34" charset="0"/>
              </a:rPr>
              <a:t>lớp</a:t>
            </a:r>
            <a:r>
              <a:rPr lang="vi-VN" b="0" i="0" u="none" strike="noStrike" dirty="0">
                <a:solidFill>
                  <a:schemeClr val="bg1"/>
                </a:solidFill>
                <a:effectLst/>
                <a:latin typeface="Arial" panose="020B0604020202020204" pitchFamily="34" charset="0"/>
                <a:cs typeface="Arial" panose="020B0604020202020204" pitchFamily="34" charset="0"/>
              </a:rPr>
              <a:t> 0 hoặc 1, nó chính xác lần lượt </a:t>
            </a:r>
            <a:r>
              <a:rPr lang="en-US" dirty="0">
                <a:solidFill>
                  <a:schemeClr val="bg1"/>
                </a:solidFill>
                <a:latin typeface="Arial" panose="020B0604020202020204" pitchFamily="34" charset="0"/>
                <a:cs typeface="Arial" panose="020B0604020202020204" pitchFamily="34" charset="0"/>
              </a:rPr>
              <a:t>91</a:t>
            </a:r>
            <a:r>
              <a:rPr lang="vi-VN" b="0" i="0" u="none" strike="noStrike" dirty="0">
                <a:solidFill>
                  <a:schemeClr val="bg1"/>
                </a:solidFill>
                <a:effectLst/>
                <a:latin typeface="Arial" panose="020B0604020202020204" pitchFamily="34" charset="0"/>
                <a:cs typeface="Arial" panose="020B0604020202020204" pitchFamily="34" charset="0"/>
              </a:rPr>
              <a:t>% và </a:t>
            </a:r>
            <a:r>
              <a:rPr lang="en-US" dirty="0">
                <a:solidFill>
                  <a:schemeClr val="bg1"/>
                </a:solidFill>
                <a:latin typeface="Arial" panose="020B0604020202020204" pitchFamily="34" charset="0"/>
                <a:cs typeface="Arial" panose="020B0604020202020204" pitchFamily="34" charset="0"/>
              </a:rPr>
              <a:t>90</a:t>
            </a:r>
            <a:r>
              <a:rPr lang="vi-VN" b="0" i="0" u="none" strike="noStrike" dirty="0">
                <a:solidFill>
                  <a:schemeClr val="bg1"/>
                </a:solidFill>
                <a:effectLst/>
                <a:latin typeface="Arial" panose="020B0604020202020204" pitchFamily="34" charset="0"/>
                <a:cs typeface="Arial" panose="020B0604020202020204" pitchFamily="34" charset="0"/>
              </a:rPr>
              <a:t>% </a:t>
            </a:r>
          </a:p>
          <a:p>
            <a:pPr marL="285750" indent="-285750" algn="just" rtl="0" fontAlgn="base">
              <a:spcBef>
                <a:spcPts val="0"/>
              </a:spcBef>
              <a:spcAft>
                <a:spcPts val="0"/>
              </a:spcAft>
              <a:buFont typeface="Wingdings" panose="05000000000000000000" pitchFamily="2" charset="2"/>
              <a:buChar char="q"/>
            </a:pPr>
            <a:r>
              <a:rPr lang="vi-VN" b="0" i="0" u="none" strike="noStrike" dirty="0">
                <a:solidFill>
                  <a:schemeClr val="bg1"/>
                </a:solidFill>
                <a:effectLst/>
                <a:latin typeface="Arial" panose="020B0604020202020204" pitchFamily="34" charset="0"/>
                <a:cs typeface="Arial" panose="020B0604020202020204" pitchFamily="34" charset="0"/>
              </a:rPr>
              <a:t>Recall </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cho</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thấy</a:t>
            </a:r>
            <a:r>
              <a:rPr lang="en-US" b="0" i="0" u="none" strike="noStrike" dirty="0">
                <a:solidFill>
                  <a:schemeClr val="bg1"/>
                </a:solidFill>
                <a:effectLst/>
                <a:latin typeface="Arial" panose="020B0604020202020204" pitchFamily="34" charset="0"/>
                <a:cs typeface="Arial" panose="020B0604020202020204" pitchFamily="34" charset="0"/>
              </a:rPr>
              <a:t> </a:t>
            </a:r>
            <a:r>
              <a:rPr lang="vi-VN" b="0" i="0" u="none" strike="noStrike" dirty="0">
                <a:solidFill>
                  <a:schemeClr val="bg1"/>
                </a:solidFill>
                <a:effectLst/>
                <a:latin typeface="Arial" panose="020B0604020202020204" pitchFamily="34" charset="0"/>
                <a:cs typeface="Arial" panose="020B0604020202020204" pitchFamily="34" charset="0"/>
              </a:rPr>
              <a:t>khả năng tìm ra 9</a:t>
            </a:r>
            <a:r>
              <a:rPr lang="en-US" b="0" i="0" u="none" strike="noStrike" dirty="0">
                <a:solidFill>
                  <a:schemeClr val="bg1"/>
                </a:solidFill>
                <a:effectLst/>
                <a:latin typeface="Arial" panose="020B0604020202020204" pitchFamily="34" charset="0"/>
                <a:cs typeface="Arial" panose="020B0604020202020204" pitchFamily="34" charset="0"/>
              </a:rPr>
              <a:t>2</a:t>
            </a:r>
            <a:r>
              <a:rPr lang="vi-VN" b="0" i="0" u="none" strike="noStrike" dirty="0">
                <a:solidFill>
                  <a:schemeClr val="bg1"/>
                </a:solidFill>
                <a:effectLst/>
                <a:latin typeface="Arial" panose="020B0604020202020204" pitchFamily="34" charset="0"/>
                <a:cs typeface="Arial" panose="020B0604020202020204" pitchFamily="34" charset="0"/>
              </a:rPr>
              <a:t>% của tất cả trường hợp thực sự là lớp 0</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còn</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đối</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với</a:t>
            </a:r>
            <a:r>
              <a:rPr lang="en-US" b="0" i="0" u="none" strike="noStrike" dirty="0">
                <a:solidFill>
                  <a:schemeClr val="bg1"/>
                </a:solidFill>
                <a:effectLst/>
                <a:latin typeface="Arial" panose="020B0604020202020204" pitchFamily="34" charset="0"/>
                <a:cs typeface="Arial" panose="020B0604020202020204" pitchFamily="34" charset="0"/>
              </a:rPr>
              <a:t> </a:t>
            </a:r>
            <a:r>
              <a:rPr lang="en-US" b="0" i="0" u="none" strike="noStrike" dirty="0" err="1">
                <a:solidFill>
                  <a:schemeClr val="bg1"/>
                </a:solidFill>
                <a:effectLst/>
                <a:latin typeface="Arial" panose="020B0604020202020204" pitchFamily="34" charset="0"/>
                <a:cs typeface="Arial" panose="020B0604020202020204" pitchFamily="34" charset="0"/>
              </a:rPr>
              <a:t>lớp</a:t>
            </a:r>
            <a:r>
              <a:rPr lang="en-US" b="0" i="0" u="none" strike="noStrike" dirty="0">
                <a:solidFill>
                  <a:schemeClr val="bg1"/>
                </a:solidFill>
                <a:effectLst/>
                <a:latin typeface="Arial" panose="020B0604020202020204" pitchFamily="34" charset="0"/>
                <a:cs typeface="Arial" panose="020B0604020202020204" pitchFamily="34" charset="0"/>
              </a:rPr>
              <a:t> 1 </a:t>
            </a:r>
            <a:r>
              <a:rPr lang="en-US" b="0" i="0" u="none" strike="noStrike" dirty="0" err="1">
                <a:solidFill>
                  <a:schemeClr val="bg1"/>
                </a:solidFill>
                <a:effectLst/>
                <a:latin typeface="Arial" panose="020B0604020202020204" pitchFamily="34" charset="0"/>
                <a:cs typeface="Arial" panose="020B0604020202020204" pitchFamily="34" charset="0"/>
              </a:rPr>
              <a:t>là</a:t>
            </a:r>
            <a:r>
              <a:rPr lang="en-US" b="0" i="0" u="none" strike="noStrike" dirty="0">
                <a:solidFill>
                  <a:schemeClr val="bg1"/>
                </a:solidFill>
                <a:effectLst/>
                <a:latin typeface="Arial" panose="020B0604020202020204" pitchFamily="34" charset="0"/>
                <a:cs typeface="Arial" panose="020B0604020202020204" pitchFamily="34" charset="0"/>
              </a:rPr>
              <a:t> 88</a:t>
            </a:r>
            <a:r>
              <a:rPr lang="vi-VN" b="0" i="0" u="none" strike="noStrike" dirty="0">
                <a:solidFill>
                  <a:schemeClr val="bg1"/>
                </a:solidFill>
                <a:effectLst/>
                <a:latin typeface="Arial" panose="020B0604020202020204" pitchFamily="34" charset="0"/>
                <a:cs typeface="Arial" panose="020B0604020202020204" pitchFamily="34" charset="0"/>
              </a:rPr>
              <a:t>%</a:t>
            </a:r>
            <a:r>
              <a:rPr lang="en-US" b="0" i="0" u="none" strike="noStrike" dirty="0">
                <a:solidFill>
                  <a:schemeClr val="bg1"/>
                </a:solidFill>
                <a:effectLst/>
                <a:latin typeface="Arial" panose="020B0604020202020204" pitchFamily="34" charset="0"/>
                <a:cs typeface="Arial" panose="020B0604020202020204" pitchFamily="34" charset="0"/>
              </a:rPr>
              <a:t>. </a:t>
            </a:r>
            <a:r>
              <a:rPr lang="vi-VN" b="0" i="0" u="none" strike="noStrike" dirty="0">
                <a:solidFill>
                  <a:schemeClr val="bg1"/>
                </a:solidFill>
                <a:effectLst/>
                <a:latin typeface="Arial" panose="020B0604020202020204" pitchFamily="34" charset="0"/>
                <a:cs typeface="Arial" panose="020B0604020202020204" pitchFamily="34" charset="0"/>
              </a:rPr>
              <a:t>Qua đó chứng tỏ mô hình có vẻ hơi nhầm lẫn giữa việc khách hàng thật sự hài lòng nhưng lại bị xếp qua lớp khách hàng không hài long</a:t>
            </a:r>
            <a:r>
              <a:rPr lang="en-US" b="0" i="0" u="none" strike="noStrike" dirty="0">
                <a:solidFill>
                  <a:schemeClr val="bg1"/>
                </a:solidFill>
                <a:effectLst/>
                <a:latin typeface="Arial" panose="020B0604020202020204" pitchFamily="34" charset="0"/>
                <a:cs typeface="Arial" panose="020B0604020202020204" pitchFamily="34" charset="0"/>
              </a:rPr>
              <a:t>.</a:t>
            </a:r>
          </a:p>
          <a:p>
            <a:pPr marL="285750" indent="-285750" algn="just" rtl="0" fontAlgn="base">
              <a:spcBef>
                <a:spcPts val="0"/>
              </a:spcBef>
              <a:spcAft>
                <a:spcPts val="0"/>
              </a:spcAft>
              <a:buFont typeface="Wingdings" panose="05000000000000000000" pitchFamily="2" charset="2"/>
              <a:buChar char="q"/>
            </a:pPr>
            <a:r>
              <a:rPr lang="vi-VN" b="0" i="0" u="none" strike="noStrike" dirty="0">
                <a:solidFill>
                  <a:schemeClr val="bg1"/>
                </a:solidFill>
                <a:effectLst/>
                <a:latin typeface="Arial" panose="020B0604020202020204" pitchFamily="34" charset="0"/>
                <a:cs typeface="Arial" panose="020B0604020202020204" pitchFamily="34" charset="0"/>
              </a:rPr>
              <a:t>F1-score là trung bình điều hòa của precision và recall. Cho lớp 0, F1-score là 0.</a:t>
            </a:r>
            <a:r>
              <a:rPr lang="en-US" dirty="0">
                <a:solidFill>
                  <a:schemeClr val="bg1"/>
                </a:solidFill>
                <a:latin typeface="Arial" panose="020B0604020202020204" pitchFamily="34" charset="0"/>
                <a:cs typeface="Arial" panose="020B0604020202020204" pitchFamily="34" charset="0"/>
              </a:rPr>
              <a:t>92</a:t>
            </a:r>
            <a:r>
              <a:rPr lang="vi-VN" b="0" i="0" u="none" strike="noStrike" dirty="0">
                <a:solidFill>
                  <a:schemeClr val="bg1"/>
                </a:solidFill>
                <a:effectLst/>
                <a:latin typeface="Arial" panose="020B0604020202020204" pitchFamily="34" charset="0"/>
                <a:cs typeface="Arial" panose="020B0604020202020204" pitchFamily="34" charset="0"/>
              </a:rPr>
              <a:t> và cho lớp 1, nó là 0.</a:t>
            </a:r>
            <a:r>
              <a:rPr lang="en-US" b="0" i="0" u="none" strike="noStrike" dirty="0">
                <a:solidFill>
                  <a:schemeClr val="bg1"/>
                </a:solidFill>
                <a:effectLst/>
                <a:latin typeface="Arial" panose="020B0604020202020204" pitchFamily="34" charset="0"/>
                <a:cs typeface="Arial" panose="020B0604020202020204" pitchFamily="34" charset="0"/>
              </a:rPr>
              <a:t>89</a:t>
            </a:r>
            <a:r>
              <a:rPr lang="vi-VN" b="0" i="0" u="none" strike="noStrike" dirty="0">
                <a:solidFill>
                  <a:schemeClr val="bg1"/>
                </a:solidFill>
                <a:effectLst/>
                <a:latin typeface="Arial" panose="020B0604020202020204" pitchFamily="34" charset="0"/>
                <a:cs typeface="Arial" panose="020B0604020202020204" pitchFamily="34" charset="0"/>
              </a:rPr>
              <a:t>. Đây là một kết quả tốt (tuy nhiên không xuất sắc bằng KNN nhưng lại tốt hơn Logistic Regression)</a:t>
            </a:r>
            <a:r>
              <a:rPr lang="en-US" b="0" i="0" u="none" strike="noStrike" dirty="0">
                <a:solidFill>
                  <a:schemeClr val="bg1"/>
                </a:solidFill>
                <a:effectLst/>
                <a:latin typeface="Arial" panose="020B0604020202020204" pitchFamily="34" charset="0"/>
                <a:cs typeface="Arial" panose="020B0604020202020204" pitchFamily="34" charset="0"/>
              </a:rPr>
              <a:t>.</a:t>
            </a:r>
            <a:r>
              <a:rPr lang="vi-VN" b="0" i="0" u="none" strike="noStrike" dirty="0">
                <a:solidFill>
                  <a:schemeClr val="bg1"/>
                </a:solidFill>
                <a:effectLst/>
                <a:latin typeface="Arial" panose="020B0604020202020204" pitchFamily="34" charset="0"/>
                <a:cs typeface="Arial" panose="020B0604020202020204" pitchFamily="34" charset="0"/>
              </a:rPr>
              <a:t> </a:t>
            </a:r>
          </a:p>
        </p:txBody>
      </p:sp>
      <p:pic>
        <p:nvPicPr>
          <p:cNvPr id="29698" name="Picture 2">
            <a:extLst>
              <a:ext uri="{FF2B5EF4-FFF2-40B4-BE49-F238E27FC236}">
                <a16:creationId xmlns:a16="http://schemas.microsoft.com/office/drawing/2014/main" id="{025B32C8-E4F9-45DD-A024-5338E9799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28" y="1375475"/>
            <a:ext cx="3987910" cy="33432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AFA91FF-422E-4391-A0E7-F4D1CAD12F1C}"/>
              </a:ext>
            </a:extLst>
          </p:cNvPr>
          <p:cNvSpPr/>
          <p:nvPr/>
        </p:nvSpPr>
        <p:spPr>
          <a:xfrm>
            <a:off x="3602957" y="160737"/>
            <a:ext cx="1564466"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1FDF5910-325F-4C98-9898-799335485919}"/>
              </a:ext>
            </a:extLst>
          </p:cNvPr>
          <p:cNvSpPr txBox="1">
            <a:spLocks/>
          </p:cNvSpPr>
          <p:nvPr/>
        </p:nvSpPr>
        <p:spPr>
          <a:xfrm>
            <a:off x="3602957" y="275564"/>
            <a:ext cx="1564466"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c. Decision Tree</a:t>
            </a:r>
          </a:p>
        </p:txBody>
      </p:sp>
    </p:spTree>
    <p:extLst>
      <p:ext uri="{BB962C8B-B14F-4D97-AF65-F5344CB8AC3E}">
        <p14:creationId xmlns:p14="http://schemas.microsoft.com/office/powerpoint/2010/main" val="369193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662357" y="36609"/>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FA2F9947-FAAE-4CC3-92C9-64DF34C2CAEE}"/>
              </a:ext>
            </a:extLst>
          </p:cNvPr>
          <p:cNvSpPr/>
          <p:nvPr/>
        </p:nvSpPr>
        <p:spPr>
          <a:xfrm>
            <a:off x="2553066" y="876145"/>
            <a:ext cx="4232246" cy="338554"/>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rtl="0">
              <a:spcBef>
                <a:spcPts val="0"/>
              </a:spcBef>
              <a:spcAft>
                <a:spcPts val="0"/>
              </a:spcAft>
            </a:pPr>
            <a:r>
              <a:rPr lang="en-US" sz="1600" b="1" dirty="0" err="1">
                <a:solidFill>
                  <a:schemeClr val="bg1"/>
                </a:solidFill>
                <a:latin typeface="Arial" panose="020B0604020202020204" pitchFamily="34" charset="0"/>
                <a:cs typeface="Arial" panose="020B0604020202020204" pitchFamily="34" charset="0"/>
              </a:rPr>
              <a:t>Xây</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dựng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hệ</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thống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phân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loại</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đơn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giản</a:t>
            </a:r>
            <a:endParaRPr lang="en-US" sz="1600" b="1" dirty="0">
              <a:solidFill>
                <a:schemeClr val="bg1"/>
              </a:solidFill>
              <a:effectLst/>
              <a:latin typeface="Arial" panose="020B0604020202020204" pitchFamily="34" charset="0"/>
              <a:cs typeface="Arial" panose="020B0604020202020204" pitchFamily="34" charset="0"/>
            </a:endParaRPr>
          </a:p>
        </p:txBody>
      </p:sp>
      <p:sp>
        <p:nvSpPr>
          <p:cNvPr id="11" name="Right Triangle 10">
            <a:extLst>
              <a:ext uri="{FF2B5EF4-FFF2-40B4-BE49-F238E27FC236}">
                <a16:creationId xmlns:a16="http://schemas.microsoft.com/office/drawing/2014/main" id="{D52CEE49-BE1F-4C5E-9109-5753E1705212}"/>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a:extLst>
              <a:ext uri="{FF2B5EF4-FFF2-40B4-BE49-F238E27FC236}">
                <a16:creationId xmlns:a16="http://schemas.microsoft.com/office/drawing/2014/main" id="{95A9C8BB-3E5F-477A-BEA0-FD6688B19337}"/>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C876B401-E998-4C3B-AD82-37B33078A1DC}"/>
              </a:ext>
            </a:extLst>
          </p:cNvPr>
          <p:cNvSpPr/>
          <p:nvPr/>
        </p:nvSpPr>
        <p:spPr>
          <a:xfrm>
            <a:off x="164466" y="1663809"/>
            <a:ext cx="2628352" cy="1815882"/>
          </a:xfrm>
          <a:prstGeom prst="rect">
            <a:avLst/>
          </a:prstGeom>
        </p:spPr>
        <p:txBody>
          <a:bodyPr wrap="square">
            <a:spAutoFit/>
          </a:bodyPr>
          <a:lstStyle/>
          <a:p>
            <a:pPr algn="just"/>
            <a:r>
              <a:rPr lang="en-US" sz="1600" dirty="0" err="1">
                <a:solidFill>
                  <a:schemeClr val="bg1"/>
                </a:solidFill>
                <a:latin typeface="Arial" panose="020B0604020202020204" pitchFamily="34" charset="0"/>
                <a:cs typeface="Arial" panose="020B0604020202020204" pitchFamily="34" charset="0"/>
              </a:rPr>
              <a:t>Tương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tự</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mô</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hình</a:t>
            </a:r>
            <a:r>
              <a:rPr lang="en-US" sz="1600" dirty="0">
                <a:solidFill>
                  <a:schemeClr val="bg1"/>
                </a:solidFill>
                <a:latin typeface="Arial" panose="020B0604020202020204" pitchFamily="34" charset="0"/>
                <a:cs typeface="Arial" panose="020B0604020202020204" pitchFamily="34" charset="0"/>
              </a:rPr>
              <a:t> Logistic Regression, </a:t>
            </a:r>
            <a:r>
              <a:rPr lang="en-US" sz="1600" dirty="0" err="1">
                <a:solidFill>
                  <a:schemeClr val="bg1"/>
                </a:solidFill>
                <a:latin typeface="Arial" panose="020B0604020202020204" pitchFamily="34" charset="0"/>
                <a:cs typeface="Arial" panose="020B0604020202020204" pitchFamily="34" charset="0"/>
              </a:rPr>
              <a:t>nhóm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a:t>
            </a:r>
            <a:r>
              <a:rPr lang="en-US" sz="1600" b="0" i="0" u="none" strike="noStrike" dirty="0" err="1">
                <a:solidFill>
                  <a:schemeClr val="bg1"/>
                </a:solidFill>
                <a:effectLst/>
                <a:latin typeface="Arial" panose="020B0604020202020204" pitchFamily="34" charset="0"/>
                <a:cs typeface="Arial" panose="020B0604020202020204" pitchFamily="34" charset="0"/>
              </a:rPr>
              <a:t>hực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vi-VN" sz="1600" b="0" i="0" u="none" strike="noStrike" dirty="0">
                <a:solidFill>
                  <a:schemeClr val="bg1"/>
                </a:solidFill>
                <a:effectLst/>
                <a:latin typeface="Arial" panose="020B0604020202020204" pitchFamily="34" charset="0"/>
                <a:cs typeface="Arial" panose="020B0604020202020204" pitchFamily="34" charset="0"/>
              </a:rPr>
              <a:t>hiện xây dựng hệ thống đơn giản để </a:t>
            </a:r>
            <a:r>
              <a:rPr lang="en-US" sz="1600" b="0" i="0" u="none" strike="noStrike" dirty="0" err="1">
                <a:solidFill>
                  <a:schemeClr val="bg1"/>
                </a:solidFill>
                <a:effectLst/>
                <a:latin typeface="Arial" panose="020B0604020202020204" pitchFamily="34" charset="0"/>
                <a:cs typeface="Arial" panose="020B0604020202020204" pitchFamily="34" charset="0"/>
              </a:rPr>
              <a:t>dự</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đoán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cảm</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en-US" sz="1600" b="0" i="0" u="none" strike="noStrike" dirty="0" err="1">
                <a:solidFill>
                  <a:schemeClr val="bg1"/>
                </a:solidFill>
                <a:effectLst/>
                <a:latin typeface="Arial" panose="020B0604020202020204" pitchFamily="34" charset="0"/>
                <a:cs typeface="Arial" panose="020B0604020202020204" pitchFamily="34" charset="0"/>
              </a:rPr>
              <a:t>xúc</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vi-VN" sz="1600" b="0" i="0" u="none" strike="noStrike" dirty="0">
                <a:solidFill>
                  <a:schemeClr val="bg1"/>
                </a:solidFill>
                <a:effectLst/>
                <a:latin typeface="Arial" panose="020B0604020202020204" pitchFamily="34" charset="0"/>
                <a:cs typeface="Arial" panose="020B0604020202020204" pitchFamily="34" charset="0"/>
              </a:rPr>
              <a:t>khách hàng thông qua việc sử dụng model </a:t>
            </a:r>
            <a:r>
              <a:rPr lang="en-US" sz="1600" b="0" i="0" u="none" strike="noStrike" dirty="0" err="1">
                <a:solidFill>
                  <a:schemeClr val="bg1"/>
                </a:solidFill>
                <a:effectLst/>
                <a:latin typeface="Arial" panose="020B0604020202020204" pitchFamily="34" charset="0"/>
                <a:cs typeface="Arial" panose="020B0604020202020204" pitchFamily="34" charset="0"/>
              </a:rPr>
              <a:t>KNN</a:t>
            </a:r>
            <a:r>
              <a:rPr lang="en-US" sz="1600" b="0" i="0" u="none" strike="noStrike" dirty="0">
                <a:solidFill>
                  <a:schemeClr val="bg1"/>
                </a:solidFill>
                <a:effectLst/>
                <a:latin typeface="Arial" panose="020B0604020202020204" pitchFamily="34" charset="0"/>
                <a:cs typeface="Arial" panose="020B0604020202020204" pitchFamily="34" charset="0"/>
              </a:rPr>
              <a:t> </a:t>
            </a:r>
            <a:r>
              <a:rPr lang="vi-VN" sz="1600" b="0" i="0" u="none" strike="noStrike" dirty="0">
                <a:solidFill>
                  <a:schemeClr val="bg1"/>
                </a:solidFill>
                <a:effectLst/>
                <a:latin typeface="Arial" panose="020B0604020202020204" pitchFamily="34" charset="0"/>
                <a:cs typeface="Arial" panose="020B0604020202020204" pitchFamily="34" charset="0"/>
              </a:rPr>
              <a:t>đã xây dựng ở trên</a:t>
            </a:r>
            <a:r>
              <a:rPr lang="en-US" sz="1600" b="0" i="0" u="none" strike="noStrike" dirty="0">
                <a:solidFill>
                  <a:schemeClr val="bg1"/>
                </a:solidFill>
                <a:effectLst/>
                <a:latin typeface="Arial" panose="020B0604020202020204" pitchFamily="34" charset="0"/>
                <a:cs typeface="Arial" panose="020B0604020202020204" pitchFamily="34" charset="0"/>
              </a:rPr>
              <a:t>.</a:t>
            </a:r>
            <a:endParaRPr lang="en-US" sz="1600" dirty="0">
              <a:solidFill>
                <a:schemeClr val="bg1"/>
              </a:solidFill>
              <a:latin typeface="Arial" panose="020B0604020202020204" pitchFamily="34" charset="0"/>
              <a:cs typeface="Arial" panose="020B0604020202020204" pitchFamily="34" charset="0"/>
            </a:endParaRPr>
          </a:p>
        </p:txBody>
      </p:sp>
      <p:pic>
        <p:nvPicPr>
          <p:cNvPr id="27650" name="Picture 2">
            <a:extLst>
              <a:ext uri="{FF2B5EF4-FFF2-40B4-BE49-F238E27FC236}">
                <a16:creationId xmlns:a16="http://schemas.microsoft.com/office/drawing/2014/main" id="{7241D40E-6748-4EA5-914E-C79B13068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851" y="1509006"/>
            <a:ext cx="6088363" cy="2528956"/>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D359F3C8-61AB-4108-81F9-E68BD0C51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655" y="4147969"/>
            <a:ext cx="2691533" cy="68129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149A09C-3966-48F3-9BA6-595BDB3C5A7D}"/>
              </a:ext>
            </a:extLst>
          </p:cNvPr>
          <p:cNvSpPr/>
          <p:nvPr/>
        </p:nvSpPr>
        <p:spPr>
          <a:xfrm>
            <a:off x="3602957" y="160737"/>
            <a:ext cx="1564466" cy="479432"/>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3C2C8575-83D9-4D3E-997E-6FDC29775C7A}"/>
              </a:ext>
            </a:extLst>
          </p:cNvPr>
          <p:cNvSpPr txBox="1">
            <a:spLocks/>
          </p:cNvSpPr>
          <p:nvPr/>
        </p:nvSpPr>
        <p:spPr>
          <a:xfrm>
            <a:off x="3602957" y="275564"/>
            <a:ext cx="1564466"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c. Decision Tree</a:t>
            </a:r>
          </a:p>
        </p:txBody>
      </p:sp>
    </p:spTree>
    <p:extLst>
      <p:ext uri="{BB962C8B-B14F-4D97-AF65-F5344CB8AC3E}">
        <p14:creationId xmlns:p14="http://schemas.microsoft.com/office/powerpoint/2010/main" val="3799942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8256464" y="4239419"/>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Right Triangle 10">
            <a:extLst>
              <a:ext uri="{FF2B5EF4-FFF2-40B4-BE49-F238E27FC236}">
                <a16:creationId xmlns:a16="http://schemas.microsoft.com/office/drawing/2014/main" id="{D52CEE49-BE1F-4C5E-9109-5753E1705212}"/>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a:extLst>
              <a:ext uri="{FF2B5EF4-FFF2-40B4-BE49-F238E27FC236}">
                <a16:creationId xmlns:a16="http://schemas.microsoft.com/office/drawing/2014/main" id="{95A9C8BB-3E5F-477A-BEA0-FD6688B19337}"/>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F149A09C-3966-48F3-9BA6-595BDB3C5A7D}"/>
              </a:ext>
            </a:extLst>
          </p:cNvPr>
          <p:cNvSpPr/>
          <p:nvPr/>
        </p:nvSpPr>
        <p:spPr>
          <a:xfrm>
            <a:off x="2514884" y="538226"/>
            <a:ext cx="4114230" cy="567070"/>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3C2C8575-83D9-4D3E-997E-6FDC29775C7A}"/>
              </a:ext>
            </a:extLst>
          </p:cNvPr>
          <p:cNvSpPr txBox="1">
            <a:spLocks/>
          </p:cNvSpPr>
          <p:nvPr/>
        </p:nvSpPr>
        <p:spPr>
          <a:xfrm>
            <a:off x="2514884" y="600204"/>
            <a:ext cx="4114231"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d. So </a:t>
            </a:r>
            <a:r>
              <a:rPr lang="en-US" sz="1500" b="1" dirty="0" err="1">
                <a:solidFill>
                  <a:schemeClr val="bg1"/>
                </a:solidFill>
                <a:latin typeface="Roboto Medium" panose="02000000000000000000" pitchFamily="2" charset="0"/>
                <a:ea typeface="Roboto Medium" panose="02000000000000000000" pitchFamily="2" charset="0"/>
              </a:rPr>
              <a:t>sánh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mô</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hình</a:t>
            </a:r>
            <a:r>
              <a:rPr lang="en-US" sz="1500" b="1" dirty="0">
                <a:solidFill>
                  <a:schemeClr val="bg1"/>
                </a:solidFill>
                <a:latin typeface="Roboto Medium" panose="02000000000000000000" pitchFamily="2" charset="0"/>
                <a:ea typeface="Roboto Medium" panose="02000000000000000000" pitchFamily="2" charset="0"/>
              </a:rPr>
              <a:t> Logistic Regression </a:t>
            </a:r>
            <a:r>
              <a:rPr lang="en-US" sz="1500" b="1" dirty="0" err="1">
                <a:solidFill>
                  <a:schemeClr val="bg1"/>
                </a:solidFill>
                <a:latin typeface="Roboto Medium" panose="02000000000000000000" pitchFamily="2" charset="0"/>
                <a:ea typeface="Roboto Medium" panose="02000000000000000000" pitchFamily="2" charset="0"/>
              </a:rPr>
              <a:t>với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các</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mô</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hình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phân</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lớp</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khác</a:t>
            </a:r>
            <a:endParaRPr lang="en-US" sz="1500" b="1" dirty="0">
              <a:solidFill>
                <a:schemeClr val="bg1"/>
              </a:solidFill>
              <a:latin typeface="Roboto Medium" panose="02000000000000000000" pitchFamily="2" charset="0"/>
              <a:ea typeface="Roboto Medium" panose="02000000000000000000" pitchFamily="2" charset="0"/>
            </a:endParaRPr>
          </a:p>
        </p:txBody>
      </p:sp>
      <p:sp>
        <p:nvSpPr>
          <p:cNvPr id="17" name="Rectangle 16">
            <a:extLst>
              <a:ext uri="{FF2B5EF4-FFF2-40B4-BE49-F238E27FC236}">
                <a16:creationId xmlns:a16="http://schemas.microsoft.com/office/drawing/2014/main" id="{5E826830-8C75-4BB8-91B0-93C71A4CCEC3}"/>
              </a:ext>
            </a:extLst>
          </p:cNvPr>
          <p:cNvSpPr/>
          <p:nvPr/>
        </p:nvSpPr>
        <p:spPr>
          <a:xfrm>
            <a:off x="1283711" y="1448365"/>
            <a:ext cx="6576577" cy="2246769"/>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just"/>
            <a:r>
              <a:rPr lang="vi-VN" b="0" i="0" u="none" strike="noStrike" dirty="0">
                <a:solidFill>
                  <a:schemeClr val="bg1"/>
                </a:solidFill>
                <a:effectLst/>
                <a:latin typeface="Arial" panose="020B0604020202020204" pitchFamily="34" charset="0"/>
                <a:cs typeface="Arial" panose="020B0604020202020204" pitchFamily="34" charset="0"/>
              </a:rPr>
              <a:t>Nhóm đã lựa chọn ba chỉ số đánh giá là độ chính xác (accuracy), F1-score</a:t>
            </a:r>
            <a:r>
              <a:rPr lang="en-US" b="0" i="0" u="none" strike="noStrike" dirty="0">
                <a:solidFill>
                  <a:schemeClr val="bg1"/>
                </a:solidFill>
                <a:effectLst/>
                <a:latin typeface="Arial" panose="020B0604020202020204" pitchFamily="34" charset="0"/>
                <a:cs typeface="Arial" panose="020B0604020202020204" pitchFamily="34" charset="0"/>
              </a:rPr>
              <a:t> </a:t>
            </a:r>
            <a:r>
              <a:rPr lang="vi-VN" b="0" i="0" u="none" strike="noStrike" dirty="0">
                <a:solidFill>
                  <a:schemeClr val="bg1"/>
                </a:solidFill>
                <a:effectLst/>
                <a:latin typeface="Arial" panose="020B0604020202020204" pitchFamily="34" charset="0"/>
                <a:cs typeface="Arial" panose="020B0604020202020204" pitchFamily="34" charset="0"/>
              </a:rPr>
              <a:t>và ROC-AUC để cung cấp cái nhìn toàn diện về hiệu suất của các mô hình. Độ chính xác cho biết khả năng của mô hình phân loại chính xác cảm xúc của khách hàng trên toàn bộ tập dữ liệu, là chỉ số đầu tiên giúp nhận định hiệu quả tổng thể. F1-score, tính toán từ Precision và Recall, được sử dụng để đánh giá hiệu suất mô hình trong bối cảnh dữ liệu mất cân bằng, giúp nhóm đảm bảo rằng mô hình không chỉ nhạy cảm với lớp chiếm đa số mà còn phản ánh chính xác các lớp ít xuất hiện hơn. ROC-AUC, một chỉ số đánh giá khả năng phân biệt giữa các lớp dữ liệu của mô hình, cung cấp một cái nhìn sâu sắc về khả năng dự đoán của mô hình ở các ngưỡng phân loại khác nhau.</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172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31;p32">
            <a:extLst>
              <a:ext uri="{FF2B5EF4-FFF2-40B4-BE49-F238E27FC236}">
                <a16:creationId xmlns:a16="http://schemas.microsoft.com/office/drawing/2014/main" id="{B6741C11-F5AD-4D8A-BF14-B42836EB70A3}"/>
              </a:ext>
            </a:extLst>
          </p:cNvPr>
          <p:cNvSpPr/>
          <p:nvPr/>
        </p:nvSpPr>
        <p:spPr>
          <a:xfrm rot="16200000">
            <a:off x="8057874" y="328799"/>
            <a:ext cx="510840" cy="759097"/>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Right Triangle 10">
            <a:extLst>
              <a:ext uri="{FF2B5EF4-FFF2-40B4-BE49-F238E27FC236}">
                <a16:creationId xmlns:a16="http://schemas.microsoft.com/office/drawing/2014/main" id="{D52CEE49-BE1F-4C5E-9109-5753E1705212}"/>
              </a:ext>
            </a:extLst>
          </p:cNvPr>
          <p:cNvSpPr/>
          <p:nvPr/>
        </p:nvSpPr>
        <p:spPr>
          <a:xfrm rot="10800000">
            <a:off x="8638867" y="0"/>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a:extLst>
              <a:ext uri="{FF2B5EF4-FFF2-40B4-BE49-F238E27FC236}">
                <a16:creationId xmlns:a16="http://schemas.microsoft.com/office/drawing/2014/main" id="{95A9C8BB-3E5F-477A-BEA0-FD6688B19337}"/>
              </a:ext>
            </a:extLst>
          </p:cNvPr>
          <p:cNvSpPr/>
          <p:nvPr/>
        </p:nvSpPr>
        <p:spPr>
          <a:xfrm>
            <a:off x="0" y="4605274"/>
            <a:ext cx="505133" cy="538226"/>
          </a:xfrm>
          <a:prstGeom prst="rtTriangle">
            <a:avLst/>
          </a:prstGeom>
          <a:solidFill>
            <a:srgbClr val="CD43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F149A09C-3966-48F3-9BA6-595BDB3C5A7D}"/>
              </a:ext>
            </a:extLst>
          </p:cNvPr>
          <p:cNvSpPr/>
          <p:nvPr/>
        </p:nvSpPr>
        <p:spPr>
          <a:xfrm>
            <a:off x="2514885" y="424812"/>
            <a:ext cx="4114230" cy="567070"/>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ubtitle 2">
            <a:extLst>
              <a:ext uri="{FF2B5EF4-FFF2-40B4-BE49-F238E27FC236}">
                <a16:creationId xmlns:a16="http://schemas.microsoft.com/office/drawing/2014/main" id="{3C2C8575-83D9-4D3E-997E-6FDC29775C7A}"/>
              </a:ext>
            </a:extLst>
          </p:cNvPr>
          <p:cNvSpPr txBox="1">
            <a:spLocks/>
          </p:cNvSpPr>
          <p:nvPr/>
        </p:nvSpPr>
        <p:spPr>
          <a:xfrm>
            <a:off x="2514885" y="486790"/>
            <a:ext cx="4114231" cy="27486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a:solidFill>
                  <a:schemeClr val="bg1"/>
                </a:solidFill>
                <a:latin typeface="Roboto Medium" panose="02000000000000000000" pitchFamily="2" charset="0"/>
                <a:ea typeface="Roboto Medium" panose="02000000000000000000" pitchFamily="2" charset="0"/>
              </a:rPr>
              <a:t>d. So </a:t>
            </a:r>
            <a:r>
              <a:rPr lang="en-US" sz="1500" b="1" dirty="0" err="1">
                <a:solidFill>
                  <a:schemeClr val="bg1"/>
                </a:solidFill>
                <a:latin typeface="Roboto Medium" panose="02000000000000000000" pitchFamily="2" charset="0"/>
                <a:ea typeface="Roboto Medium" panose="02000000000000000000" pitchFamily="2" charset="0"/>
              </a:rPr>
              <a:t>sánh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mô</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hình</a:t>
            </a:r>
            <a:r>
              <a:rPr lang="en-US" sz="1500" b="1" dirty="0">
                <a:solidFill>
                  <a:schemeClr val="bg1"/>
                </a:solidFill>
                <a:latin typeface="Roboto Medium" panose="02000000000000000000" pitchFamily="2" charset="0"/>
                <a:ea typeface="Roboto Medium" panose="02000000000000000000" pitchFamily="2" charset="0"/>
              </a:rPr>
              <a:t> Logistic Regression </a:t>
            </a:r>
            <a:r>
              <a:rPr lang="en-US" sz="1500" b="1" dirty="0" err="1">
                <a:solidFill>
                  <a:schemeClr val="bg1"/>
                </a:solidFill>
                <a:latin typeface="Roboto Medium" panose="02000000000000000000" pitchFamily="2" charset="0"/>
                <a:ea typeface="Roboto Medium" panose="02000000000000000000" pitchFamily="2" charset="0"/>
              </a:rPr>
              <a:t>với</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các</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mô</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hình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phân</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lớp</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khác</a:t>
            </a:r>
            <a:endParaRPr lang="en-US" sz="1500" b="1" dirty="0">
              <a:solidFill>
                <a:schemeClr val="bg1"/>
              </a:solidFill>
              <a:latin typeface="Roboto Medium" panose="02000000000000000000" pitchFamily="2" charset="0"/>
              <a:ea typeface="Roboto Medium" panose="02000000000000000000" pitchFamily="2" charset="0"/>
            </a:endParaRPr>
          </a:p>
        </p:txBody>
      </p:sp>
      <p:pic>
        <p:nvPicPr>
          <p:cNvPr id="1026" name="Picture 2">
            <a:extLst>
              <a:ext uri="{FF2B5EF4-FFF2-40B4-BE49-F238E27FC236}">
                <a16:creationId xmlns:a16="http://schemas.microsoft.com/office/drawing/2014/main" id="{D5092578-A913-417B-B613-12513FE4C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137" y="1167478"/>
            <a:ext cx="4243727" cy="9661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0D18CAB-DF03-4190-BECE-7B6EA6F75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137" y="2322771"/>
            <a:ext cx="4243727" cy="11115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D565095-F4D1-4F57-A0AD-0B8557187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0137" y="3576057"/>
            <a:ext cx="4178978" cy="124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806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ảm ơn vì đã lắng nghe Tiếng Anh là gì">
            <a:extLst>
              <a:ext uri="{FF2B5EF4-FFF2-40B4-BE49-F238E27FC236}">
                <a16:creationId xmlns:a16="http://schemas.microsoft.com/office/drawing/2014/main" id="{1C5116CA-CDDF-44FC-BCA5-B6D8D0F6E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27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848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DA1485-995B-49BE-A6B6-3928A339604C}"/>
              </a:ext>
            </a:extLst>
          </p:cNvPr>
          <p:cNvSpPr>
            <a:spLocks/>
          </p:cNvSpPr>
          <p:nvPr/>
        </p:nvSpPr>
        <p:spPr bwMode="auto">
          <a:xfrm rot="10800000">
            <a:off x="0" y="423061"/>
            <a:ext cx="9144000" cy="4423755"/>
          </a:xfrm>
          <a:custGeom>
            <a:avLst/>
            <a:gdLst>
              <a:gd name="connsiteX0" fmla="*/ 10883718 w 12192000"/>
              <a:gd name="connsiteY0" fmla="*/ 5898340 h 5898340"/>
              <a:gd name="connsiteX1" fmla="*/ 6479171 w 12192000"/>
              <a:gd name="connsiteY1" fmla="*/ 5898340 h 5898340"/>
              <a:gd name="connsiteX2" fmla="*/ 5459631 w 12192000"/>
              <a:gd name="connsiteY2" fmla="*/ 5134101 h 5898340"/>
              <a:gd name="connsiteX3" fmla="*/ 5444020 w 12192000"/>
              <a:gd name="connsiteY3" fmla="*/ 5062246 h 5898340"/>
              <a:gd name="connsiteX4" fmla="*/ 0 w 12192000"/>
              <a:gd name="connsiteY4" fmla="*/ 5062246 h 5898340"/>
              <a:gd name="connsiteX5" fmla="*/ 0 w 12192000"/>
              <a:gd name="connsiteY5" fmla="*/ 1004596 h 5898340"/>
              <a:gd name="connsiteX6" fmla="*/ 7480293 w 12192000"/>
              <a:gd name="connsiteY6" fmla="*/ 1004596 h 5898340"/>
              <a:gd name="connsiteX7" fmla="*/ 7558961 w 12192000"/>
              <a:gd name="connsiteY7" fmla="*/ 867995 h 5898340"/>
              <a:gd name="connsiteX8" fmla="*/ 7758380 w 12192000"/>
              <a:gd name="connsiteY8" fmla="*/ 521721 h 5898340"/>
              <a:gd name="connsiteX9" fmla="*/ 9589973 w 12192000"/>
              <a:gd name="connsiteY9" fmla="*/ 521721 h 5898340"/>
              <a:gd name="connsiteX10" fmla="*/ 9864349 w 12192000"/>
              <a:gd name="connsiteY10" fmla="*/ 998153 h 5898340"/>
              <a:gd name="connsiteX11" fmla="*/ 9868060 w 12192000"/>
              <a:gd name="connsiteY11" fmla="*/ 1004596 h 5898340"/>
              <a:gd name="connsiteX12" fmla="*/ 12192000 w 12192000"/>
              <a:gd name="connsiteY12" fmla="*/ 1004596 h 5898340"/>
              <a:gd name="connsiteX13" fmla="*/ 12192000 w 12192000"/>
              <a:gd name="connsiteY13" fmla="*/ 5062246 h 5898340"/>
              <a:gd name="connsiteX14" fmla="*/ 11908252 w 12192000"/>
              <a:gd name="connsiteY14" fmla="*/ 5062246 h 5898340"/>
              <a:gd name="connsiteX15" fmla="*/ 11893321 w 12192000"/>
              <a:gd name="connsiteY15" fmla="*/ 5134101 h 5898340"/>
              <a:gd name="connsiteX16" fmla="*/ 10883718 w 12192000"/>
              <a:gd name="connsiteY16" fmla="*/ 5898340 h 589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5898340">
                <a:moveTo>
                  <a:pt x="10883718" y="5898340"/>
                </a:moveTo>
                <a:cubicBezTo>
                  <a:pt x="10883718" y="5898340"/>
                  <a:pt x="10883718" y="5898340"/>
                  <a:pt x="6479171" y="5898340"/>
                </a:cubicBezTo>
                <a:cubicBezTo>
                  <a:pt x="5970394" y="5898340"/>
                  <a:pt x="5580863" y="5558678"/>
                  <a:pt x="5459631" y="5134101"/>
                </a:cubicBezTo>
                <a:lnTo>
                  <a:pt x="5444020" y="5062246"/>
                </a:lnTo>
                <a:lnTo>
                  <a:pt x="0" y="5062246"/>
                </a:lnTo>
                <a:lnTo>
                  <a:pt x="0" y="1004596"/>
                </a:lnTo>
                <a:lnTo>
                  <a:pt x="7480293" y="1004596"/>
                </a:lnTo>
                <a:lnTo>
                  <a:pt x="7558961" y="867995"/>
                </a:lnTo>
                <a:cubicBezTo>
                  <a:pt x="7623335" y="756215"/>
                  <a:pt x="7689786" y="640829"/>
                  <a:pt x="7758380" y="521721"/>
                </a:cubicBezTo>
                <a:cubicBezTo>
                  <a:pt x="8165400" y="-173906"/>
                  <a:pt x="9182953" y="-173906"/>
                  <a:pt x="9589973" y="521721"/>
                </a:cubicBezTo>
                <a:cubicBezTo>
                  <a:pt x="9589973" y="521721"/>
                  <a:pt x="9589973" y="521721"/>
                  <a:pt x="9864349" y="998153"/>
                </a:cubicBezTo>
                <a:lnTo>
                  <a:pt x="9868060" y="1004596"/>
                </a:lnTo>
                <a:lnTo>
                  <a:pt x="12192000" y="1004596"/>
                </a:lnTo>
                <a:lnTo>
                  <a:pt x="12192000" y="5062246"/>
                </a:lnTo>
                <a:lnTo>
                  <a:pt x="11908252" y="5062246"/>
                </a:lnTo>
                <a:lnTo>
                  <a:pt x="11893321" y="5134101"/>
                </a:lnTo>
                <a:cubicBezTo>
                  <a:pt x="11776348" y="5558678"/>
                  <a:pt x="11392495" y="5898340"/>
                  <a:pt x="10883718" y="5898340"/>
                </a:cubicBezTo>
                <a:close/>
              </a:path>
            </a:pathLst>
          </a:custGeom>
          <a:gradFill>
            <a:gsLst>
              <a:gs pos="4000">
                <a:srgbClr val="523089"/>
              </a:gs>
              <a:gs pos="85000">
                <a:srgbClr val="65ADA8"/>
              </a:gs>
            </a:gsLst>
            <a:lin ang="7800000" scaled="0"/>
          </a:gradFill>
          <a:ln>
            <a:noFill/>
          </a:ln>
        </p:spPr>
        <p:txBody>
          <a:bodyPr vert="horz" wrap="square" lIns="68580" tIns="34290" rIns="68580" bIns="34290" numCol="1" anchor="t" anchorCtr="0" compatLnSpc="1">
            <a:prstTxWarp prst="textNoShape">
              <a:avLst/>
            </a:prstTxWarp>
            <a:noAutofit/>
          </a:bodyPr>
          <a:lstStyle/>
          <a:p>
            <a:endParaRPr lang="en-US" sz="1050" dirty="0"/>
          </a:p>
        </p:txBody>
      </p:sp>
      <p:sp>
        <p:nvSpPr>
          <p:cNvPr id="9" name="Freeform 9">
            <a:extLst>
              <a:ext uri="{FF2B5EF4-FFF2-40B4-BE49-F238E27FC236}">
                <a16:creationId xmlns:a16="http://schemas.microsoft.com/office/drawing/2014/main" id="{6D6BF13C-ACF7-4C53-B46B-16D5D0ECB557}"/>
              </a:ext>
            </a:extLst>
          </p:cNvPr>
          <p:cNvSpPr>
            <a:spLocks/>
          </p:cNvSpPr>
          <p:nvPr/>
        </p:nvSpPr>
        <p:spPr bwMode="auto">
          <a:xfrm rot="10800000">
            <a:off x="512054" y="736596"/>
            <a:ext cx="4252626" cy="3670308"/>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68580" tIns="34290" rIns="68580" bIns="34290" numCol="1" anchor="t" anchorCtr="0" compatLnSpc="1">
            <a:prstTxWarp prst="textNoShape">
              <a:avLst/>
            </a:prstTxWarp>
          </a:bodyPr>
          <a:lstStyle/>
          <a:p>
            <a:endParaRPr lang="en-US" sz="1050" dirty="0"/>
          </a:p>
        </p:txBody>
      </p:sp>
      <p:sp>
        <p:nvSpPr>
          <p:cNvPr id="11" name="Rectangle 10">
            <a:extLst>
              <a:ext uri="{FF2B5EF4-FFF2-40B4-BE49-F238E27FC236}">
                <a16:creationId xmlns:a16="http://schemas.microsoft.com/office/drawing/2014/main" id="{82470296-E456-4647-94DC-EAC112F26C8E}"/>
              </a:ext>
            </a:extLst>
          </p:cNvPr>
          <p:cNvSpPr/>
          <p:nvPr/>
        </p:nvSpPr>
        <p:spPr>
          <a:xfrm>
            <a:off x="4887516" y="1702389"/>
            <a:ext cx="4104201" cy="2297296"/>
          </a:xfrm>
          <a:prstGeom prst="rect">
            <a:avLst/>
          </a:prstGeom>
        </p:spPr>
        <p:txBody>
          <a:bodyPr wrap="square">
            <a:spAutoFit/>
          </a:bodyPr>
          <a:lstStyle/>
          <a:p>
            <a:pPr algn="just">
              <a:lnSpc>
                <a:spcPct val="107000"/>
              </a:lnSpc>
              <a:spcAft>
                <a:spcPts val="600"/>
              </a:spcAft>
            </a:pPr>
            <a:r>
              <a:rPr lang="en-US" sz="1500" b="1" dirty="0">
                <a:solidFill>
                  <a:schemeClr val="tx1"/>
                </a:solidFill>
                <a:latin typeface="Arial" panose="020B0604020202020204" pitchFamily="34" charset="0"/>
                <a:cs typeface="Arial" panose="020B0604020202020204" pitchFamily="34" charset="0"/>
              </a:rPr>
              <a:t>a. </a:t>
            </a:r>
            <a:r>
              <a:rPr lang="vi-VN" sz="1500" b="1" dirty="0">
                <a:solidFill>
                  <a:schemeClr val="tx1"/>
                </a:solidFill>
                <a:latin typeface="Arial" panose="020B0604020202020204" pitchFamily="34" charset="0"/>
                <a:cs typeface="Arial" panose="020B0604020202020204" pitchFamily="34" charset="0"/>
              </a:rPr>
              <a:t>Logistics</a:t>
            </a:r>
            <a:r>
              <a:rPr lang="en-US" sz="1500" b="1" dirty="0">
                <a:solidFill>
                  <a:schemeClr val="tx1"/>
                </a:solidFill>
                <a:latin typeface="Arial" panose="020B0604020202020204" pitchFamily="34" charset="0"/>
                <a:cs typeface="Arial" panose="020B0604020202020204" pitchFamily="34" charset="0"/>
              </a:rPr>
              <a:t> Regression:</a:t>
            </a:r>
            <a:r>
              <a:rPr lang="vi-VN" sz="1500" b="1" dirty="0">
                <a:solidFill>
                  <a:schemeClr val="tx1"/>
                </a:solidFill>
                <a:latin typeface="Arial" panose="020B0604020202020204" pitchFamily="34" charset="0"/>
                <a:cs typeface="Arial" panose="020B0604020202020204" pitchFamily="34" charset="0"/>
              </a:rPr>
              <a:t> </a:t>
            </a:r>
            <a:r>
              <a:rPr lang="vi-VN" sz="1500" dirty="0">
                <a:solidFill>
                  <a:schemeClr val="tx1"/>
                </a:solidFill>
                <a:latin typeface="Arial" panose="020B0604020202020204" pitchFamily="34" charset="0"/>
                <a:cs typeface="Arial" panose="020B0604020202020204" pitchFamily="34" charset="0"/>
              </a:rPr>
              <a:t>là một mô hình hồi quy có thể áp dụng được cho bài toán phân loại với việc tính xác suất của biến đầu ra tương ứng. Hồi quy Logistic là một phương pháp đơn giản và hiệu quả hơn cho các vấn đề phân loại nhị phân và tuyến tính. Đây là một mô hình áp dụng cho phân loại, rất dễ nhận ra và đạt được hiệu suất rất tốt với các lớp có thể tách rời tuyến tính.</a:t>
            </a:r>
          </a:p>
        </p:txBody>
      </p:sp>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950" r="18950"/>
          <a:stretch>
            <a:fillRect/>
          </a:stretch>
        </p:blipFill>
        <p:spPr>
          <a:xfrm>
            <a:off x="426244" y="551260"/>
            <a:ext cx="4461272" cy="4040981"/>
          </a:xfrm>
        </p:spPr>
      </p:pic>
      <p:sp>
        <p:nvSpPr>
          <p:cNvPr id="7" name="TextBox 6">
            <a:extLst>
              <a:ext uri="{FF2B5EF4-FFF2-40B4-BE49-F238E27FC236}">
                <a16:creationId xmlns:a16="http://schemas.microsoft.com/office/drawing/2014/main" id="{85FFD7D3-BC63-4999-AA75-D3C31AA4AD35}"/>
              </a:ext>
            </a:extLst>
          </p:cNvPr>
          <p:cNvSpPr txBox="1"/>
          <p:nvPr/>
        </p:nvSpPr>
        <p:spPr>
          <a:xfrm>
            <a:off x="4887516" y="986808"/>
            <a:ext cx="4223344" cy="715581"/>
          </a:xfrm>
          <a:prstGeom prst="rect">
            <a:avLst/>
          </a:prstGeom>
          <a:noFill/>
        </p:spPr>
        <p:txBody>
          <a:bodyPr wrap="square" rtlCol="0">
            <a:spAutoFit/>
          </a:bodyPr>
          <a:lstStyle/>
          <a:p>
            <a:r>
              <a:rPr lang="en-US" sz="4000" b="1" dirty="0">
                <a:solidFill>
                  <a:schemeClr val="tx1"/>
                </a:solidFill>
                <a:latin typeface="Times New Roman" panose="02020603050405020304" pitchFamily="18" charset="0"/>
                <a:ea typeface="Roboto Black" panose="02000000000000000000" pitchFamily="2" charset="0"/>
                <a:cs typeface="Times New Roman" panose="02020603050405020304" pitchFamily="18" charset="0"/>
              </a:rPr>
              <a:t>2. </a:t>
            </a:r>
            <a:r>
              <a:rPr lang="en-US" sz="4000" b="1" dirty="0" err="1">
                <a:solidFill>
                  <a:schemeClr val="tx1"/>
                </a:solidFill>
                <a:latin typeface="Times New Roman" panose="02020603050405020304" pitchFamily="18" charset="0"/>
                <a:ea typeface="Roboto Black" panose="02000000000000000000" pitchFamily="2" charset="0"/>
                <a:cs typeface="Times New Roman" panose="02020603050405020304" pitchFamily="18" charset="0"/>
              </a:rPr>
              <a:t>Cơ</a:t>
            </a:r>
            <a:r>
              <a:rPr lang="en-US" sz="4000" b="1" dirty="0">
                <a:solidFill>
                  <a:schemeClr val="tx1"/>
                </a:solidFill>
                <a:latin typeface="Times New Roman" panose="02020603050405020304" pitchFamily="18" charset="0"/>
                <a:ea typeface="Roboto Black" panose="02000000000000000000" pitchFamily="2" charset="0"/>
                <a:cs typeface="Times New Roman" panose="02020603050405020304" pitchFamily="18" charset="0"/>
              </a:rPr>
              <a:t> </a:t>
            </a:r>
            <a:r>
              <a:rPr lang="en-US" sz="4000" b="1" dirty="0" err="1">
                <a:solidFill>
                  <a:schemeClr val="tx1"/>
                </a:solidFill>
                <a:latin typeface="Times New Roman" panose="02020603050405020304" pitchFamily="18" charset="0"/>
                <a:ea typeface="Roboto Black" panose="02000000000000000000" pitchFamily="2" charset="0"/>
                <a:cs typeface="Times New Roman" panose="02020603050405020304" pitchFamily="18" charset="0"/>
              </a:rPr>
              <a:t>sở</a:t>
            </a:r>
            <a:r>
              <a:rPr lang="en-US" sz="4000" b="1" dirty="0">
                <a:solidFill>
                  <a:schemeClr val="tx1"/>
                </a:solidFill>
                <a:latin typeface="Times New Roman" panose="02020603050405020304" pitchFamily="18" charset="0"/>
                <a:ea typeface="Roboto Black" panose="02000000000000000000" pitchFamily="2" charset="0"/>
                <a:cs typeface="Times New Roman" panose="02020603050405020304" pitchFamily="18" charset="0"/>
              </a:rPr>
              <a:t> </a:t>
            </a:r>
            <a:r>
              <a:rPr lang="en-US" sz="4000" b="1" dirty="0" err="1">
                <a:solidFill>
                  <a:schemeClr val="tx1"/>
                </a:solidFill>
                <a:latin typeface="Times New Roman" panose="02020603050405020304" pitchFamily="18" charset="0"/>
                <a:ea typeface="Roboto Black" panose="02000000000000000000" pitchFamily="2" charset="0"/>
                <a:cs typeface="Times New Roman" panose="02020603050405020304" pitchFamily="18" charset="0"/>
              </a:rPr>
              <a:t>lý</a:t>
            </a:r>
            <a:r>
              <a:rPr lang="en-US" sz="4000" b="1" dirty="0">
                <a:solidFill>
                  <a:schemeClr val="tx1"/>
                </a:solidFill>
                <a:latin typeface="Times New Roman" panose="02020603050405020304" pitchFamily="18" charset="0"/>
                <a:ea typeface="Roboto Black" panose="02000000000000000000" pitchFamily="2" charset="0"/>
                <a:cs typeface="Times New Roman" panose="02020603050405020304" pitchFamily="18" charset="0"/>
              </a:rPr>
              <a:t> </a:t>
            </a:r>
            <a:r>
              <a:rPr lang="en-US" sz="4000" b="1" dirty="0" err="1">
                <a:solidFill>
                  <a:schemeClr val="tx1"/>
                </a:solidFill>
                <a:latin typeface="Times New Roman" panose="02020603050405020304" pitchFamily="18" charset="0"/>
                <a:ea typeface="Roboto Black" panose="02000000000000000000" pitchFamily="2" charset="0"/>
                <a:cs typeface="Times New Roman" panose="02020603050405020304" pitchFamily="18" charset="0"/>
              </a:rPr>
              <a:t>thuyết</a:t>
            </a:r>
            <a:endParaRPr lang="en-US" sz="4000" b="1" dirty="0">
              <a:solidFill>
                <a:schemeClr val="tx1"/>
              </a:solidFill>
              <a:latin typeface="Times New Roman" panose="02020603050405020304" pitchFamily="18" charset="0"/>
              <a:ea typeface="Roboto Black"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3409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FC22308-992F-4154-B36B-194E25D37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21" y="1260319"/>
            <a:ext cx="16383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7D01FEE-C7D1-4339-A01A-C24BA43A5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162" y="1193643"/>
            <a:ext cx="5734050" cy="5810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B3613F6-95DD-439F-BD4E-9C8FAA2A968E}"/>
              </a:ext>
            </a:extLst>
          </p:cNvPr>
          <p:cNvSpPr/>
          <p:nvPr/>
        </p:nvSpPr>
        <p:spPr>
          <a:xfrm>
            <a:off x="546521" y="588022"/>
            <a:ext cx="3770298" cy="307777"/>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just"/>
            <a:r>
              <a:rPr lang="en-US" dirty="0" err="1">
                <a:solidFill>
                  <a:schemeClr val="bg1"/>
                </a:solidFill>
                <a:latin typeface="Arial" panose="020B0604020202020204" pitchFamily="34" charset="0"/>
                <a:cs typeface="Arial" panose="020B0604020202020204" pitchFamily="34" charset="0"/>
              </a:rPr>
              <a:t>Đầu</a:t>
            </a:r>
            <a:r>
              <a:rPr lang="en-US" dirty="0">
                <a:solidFill>
                  <a:schemeClr val="bg1"/>
                </a:solidFill>
                <a:latin typeface="Arial" panose="020B0604020202020204" pitchFamily="34" charset="0"/>
                <a:cs typeface="Arial" panose="020B0604020202020204" pitchFamily="34" charset="0"/>
              </a:rPr>
              <a:t> ra </a:t>
            </a:r>
            <a:r>
              <a:rPr lang="en-US" dirty="0" err="1">
                <a:solidFill>
                  <a:schemeClr val="bg1"/>
                </a:solidFill>
                <a:latin typeface="Arial" panose="020B0604020202020204" pitchFamily="34" charset="0"/>
                <a:cs typeface="Arial" panose="020B0604020202020204" pitchFamily="34" charset="0"/>
              </a:rPr>
              <a:t>mô</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hình</a:t>
            </a:r>
            <a:r>
              <a:rPr lang="en-US" dirty="0">
                <a:solidFill>
                  <a:schemeClr val="bg1"/>
                </a:solidFill>
                <a:latin typeface="Arial" panose="020B0604020202020204" pitchFamily="34" charset="0"/>
                <a:cs typeface="Arial" panose="020B0604020202020204" pitchFamily="34" charset="0"/>
              </a:rPr>
              <a:t> Logistic Regression </a:t>
            </a:r>
            <a:r>
              <a:rPr lang="en-US" dirty="0" err="1">
                <a:solidFill>
                  <a:schemeClr val="bg1"/>
                </a:solidFill>
                <a:latin typeface="Arial" panose="020B0604020202020204" pitchFamily="34" charset="0"/>
                <a:cs typeface="Arial" panose="020B0604020202020204" pitchFamily="34" charset="0"/>
              </a:rPr>
              <a:t>có</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dạng</a:t>
            </a:r>
            <a:r>
              <a:rPr lang="en-US" dirty="0">
                <a:solidFill>
                  <a:schemeClr val="bg1"/>
                </a:solidFill>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9004EE0D-069F-47CE-A4E7-83E9BF8F7F09}"/>
              </a:ext>
            </a:extLst>
          </p:cNvPr>
          <p:cNvSpPr/>
          <p:nvPr/>
        </p:nvSpPr>
        <p:spPr>
          <a:xfrm>
            <a:off x="2434600" y="1330266"/>
            <a:ext cx="640782" cy="30777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dirty="0" err="1">
                <a:solidFill>
                  <a:schemeClr val="bg1"/>
                </a:solidFill>
                <a:latin typeface="Arial" panose="020B0604020202020204" pitchFamily="34" charset="0"/>
                <a:cs typeface="Arial" panose="020B0604020202020204" pitchFamily="34" charset="0"/>
              </a:rPr>
              <a:t>hoặc</a:t>
            </a:r>
            <a:endParaRPr lang="en-US" dirty="0">
              <a:solidFill>
                <a:schemeClr val="bg1"/>
              </a:solidFill>
              <a:latin typeface="Arial" panose="020B0604020202020204" pitchFamily="34" charset="0"/>
              <a:cs typeface="Arial" panose="020B0604020202020204" pitchFamily="34" charset="0"/>
            </a:endParaRPr>
          </a:p>
        </p:txBody>
      </p:sp>
      <p:pic>
        <p:nvPicPr>
          <p:cNvPr id="3078" name="Picture 6">
            <a:extLst>
              <a:ext uri="{FF2B5EF4-FFF2-40B4-BE49-F238E27FC236}">
                <a16:creationId xmlns:a16="http://schemas.microsoft.com/office/drawing/2014/main" id="{3D121ED0-DC1C-4C1F-A37F-2F6B8CAA8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21" y="2854482"/>
            <a:ext cx="2800218" cy="5810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79E8281-4CBD-45F9-90F5-5C27FC519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2412" y="2009111"/>
            <a:ext cx="4019550"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616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F693EE8-F086-4ECA-A32D-CD81D5816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532070"/>
            <a:ext cx="4229100" cy="3200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ED24AA4-6A93-4CB5-9562-6E004CE710BC}"/>
              </a:ext>
            </a:extLst>
          </p:cNvPr>
          <p:cNvSpPr/>
          <p:nvPr/>
        </p:nvSpPr>
        <p:spPr>
          <a:xfrm>
            <a:off x="2854495" y="3872828"/>
            <a:ext cx="3605129" cy="538226"/>
          </a:xfrm>
          <a:prstGeom prst="rect">
            <a:avLst/>
          </a:prstGeom>
          <a:solidFill>
            <a:srgbClr val="14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Subtitle 2">
            <a:extLst>
              <a:ext uri="{FF2B5EF4-FFF2-40B4-BE49-F238E27FC236}">
                <a16:creationId xmlns:a16="http://schemas.microsoft.com/office/drawing/2014/main" id="{69709A94-E7DC-450D-A4AE-8AA43F58B41D}"/>
              </a:ext>
            </a:extLst>
          </p:cNvPr>
          <p:cNvSpPr txBox="1">
            <a:spLocks/>
          </p:cNvSpPr>
          <p:nvPr/>
        </p:nvSpPr>
        <p:spPr>
          <a:xfrm>
            <a:off x="2854496" y="3987655"/>
            <a:ext cx="3605128" cy="30857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dirty="0" err="1">
                <a:solidFill>
                  <a:schemeClr val="bg1"/>
                </a:solidFill>
                <a:latin typeface="Roboto Medium" panose="02000000000000000000" pitchFamily="2" charset="0"/>
                <a:ea typeface="Roboto Medium" panose="02000000000000000000" pitchFamily="2" charset="0"/>
              </a:rPr>
              <a:t>Quy</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trình</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thuật</a:t>
            </a:r>
            <a:r>
              <a:rPr lang="en-US" sz="1500" b="1" dirty="0">
                <a:solidFill>
                  <a:schemeClr val="bg1"/>
                </a:solidFill>
                <a:latin typeface="Roboto Medium" panose="02000000000000000000" pitchFamily="2" charset="0"/>
                <a:ea typeface="Roboto Medium" panose="02000000000000000000" pitchFamily="2" charset="0"/>
              </a:rPr>
              <a:t> </a:t>
            </a:r>
            <a:r>
              <a:rPr lang="en-US" sz="1500" b="1" dirty="0" err="1">
                <a:solidFill>
                  <a:schemeClr val="bg1"/>
                </a:solidFill>
                <a:latin typeface="Roboto Medium" panose="02000000000000000000" pitchFamily="2" charset="0"/>
                <a:ea typeface="Roboto Medium" panose="02000000000000000000" pitchFamily="2" charset="0"/>
              </a:rPr>
              <a:t>toán</a:t>
            </a:r>
            <a:r>
              <a:rPr lang="en-US" sz="1500" b="1" dirty="0">
                <a:solidFill>
                  <a:schemeClr val="bg1"/>
                </a:solidFill>
                <a:latin typeface="Roboto Medium" panose="02000000000000000000" pitchFamily="2" charset="0"/>
                <a:ea typeface="Roboto Medium" panose="02000000000000000000" pitchFamily="2" charset="0"/>
              </a:rPr>
              <a:t> Logistic Regression</a:t>
            </a:r>
          </a:p>
        </p:txBody>
      </p:sp>
    </p:spTree>
    <p:extLst>
      <p:ext uri="{BB962C8B-B14F-4D97-AF65-F5344CB8AC3E}">
        <p14:creationId xmlns:p14="http://schemas.microsoft.com/office/powerpoint/2010/main" val="303967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2927FB-55FC-4728-B8FC-442E3AD5F8F9}"/>
              </a:ext>
            </a:extLst>
          </p:cNvPr>
          <p:cNvSpPr/>
          <p:nvPr/>
        </p:nvSpPr>
        <p:spPr>
          <a:xfrm>
            <a:off x="772990" y="311575"/>
            <a:ext cx="7598019" cy="954107"/>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just"/>
            <a:r>
              <a:rPr lang="en-US" b="1" dirty="0" err="1">
                <a:solidFill>
                  <a:schemeClr val="bg1"/>
                </a:solidFill>
                <a:latin typeface="Arial" panose="020B0604020202020204" pitchFamily="34" charset="0"/>
                <a:cs typeface="Arial" panose="020B0604020202020204" pitchFamily="34" charset="0"/>
              </a:rPr>
              <a:t>b.KNN</a:t>
            </a:r>
            <a:r>
              <a:rPr lang="en-US" b="1" dirty="0">
                <a:solidFill>
                  <a:schemeClr val="bg1"/>
                </a:solidFill>
                <a:latin typeface="Arial" panose="020B0604020202020204" pitchFamily="34" charset="0"/>
                <a:cs typeface="Arial" panose="020B0604020202020204" pitchFamily="34" charset="0"/>
              </a:rPr>
              <a:t>: </a:t>
            </a:r>
            <a:r>
              <a:rPr lang="vi-VN" b="0" i="0" u="none" strike="noStrike" dirty="0">
                <a:solidFill>
                  <a:schemeClr val="bg1"/>
                </a:solidFill>
                <a:effectLst/>
                <a:latin typeface="Arial" panose="020B0604020202020204" pitchFamily="34" charset="0"/>
                <a:cs typeface="Arial" panose="020B0604020202020204" pitchFamily="34" charset="0"/>
              </a:rPr>
              <a:t>KNN là thuật toán học có giám sát đơn giản. Khi huấn luyện, thuật toán này hầu như sẽ không học bất kỳ điều gì từ tập huấn luyện mà thực hiện lại công việc đó là nhớ lại những dữ liệu đã được học , xong đó áp dụng cho bộ dữ liệu mới. KNN là thuật toán có thể áp dụng được cho 2 bài toán lớn đó là Phân loại (Classifications) và Hồi Quy (Regression) </a:t>
            </a:r>
            <a:r>
              <a:rPr lang="en-US" b="0" i="0" u="none" strike="noStrike" dirty="0">
                <a:solidFill>
                  <a:schemeClr val="bg1"/>
                </a:solidFill>
                <a:effectLst/>
                <a:latin typeface="Arial" panose="020B0604020202020204" pitchFamily="34" charset="0"/>
                <a:cs typeface="Arial" panose="020B0604020202020204" pitchFamily="34" charset="0"/>
              </a:rPr>
              <a:t>.</a:t>
            </a:r>
            <a:endParaRPr lang="en-US" dirty="0">
              <a:solidFill>
                <a:schemeClr val="bg1"/>
              </a:solidFill>
              <a:latin typeface="Arial" panose="020B0604020202020204" pitchFamily="34" charset="0"/>
              <a:cs typeface="Arial" panose="020B0604020202020204" pitchFamily="34" charset="0"/>
            </a:endParaRPr>
          </a:p>
        </p:txBody>
      </p:sp>
      <p:pic>
        <p:nvPicPr>
          <p:cNvPr id="5122" name="Picture 2" descr="Workings of KNN algorithm">
            <a:extLst>
              <a:ext uri="{FF2B5EF4-FFF2-40B4-BE49-F238E27FC236}">
                <a16:creationId xmlns:a16="http://schemas.microsoft.com/office/drawing/2014/main" id="{F40B6741-0423-4885-8A0A-CB5F734D8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608" y="1547766"/>
            <a:ext cx="6960781" cy="273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834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2927FB-55FC-4728-B8FC-442E3AD5F8F9}"/>
              </a:ext>
            </a:extLst>
          </p:cNvPr>
          <p:cNvSpPr/>
          <p:nvPr/>
        </p:nvSpPr>
        <p:spPr>
          <a:xfrm>
            <a:off x="751725" y="389548"/>
            <a:ext cx="7889001" cy="954107"/>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just"/>
            <a:r>
              <a:rPr lang="en-US" b="1" dirty="0">
                <a:solidFill>
                  <a:schemeClr val="bg1"/>
                </a:solidFill>
                <a:latin typeface="Arial" panose="020B0604020202020204" pitchFamily="34" charset="0"/>
                <a:cs typeface="Arial" panose="020B0604020202020204" pitchFamily="34" charset="0"/>
              </a:rPr>
              <a:t>c. </a:t>
            </a:r>
            <a:r>
              <a:rPr lang="en-US" b="1" i="0" u="none" strike="noStrike" dirty="0">
                <a:solidFill>
                  <a:schemeClr val="bg1"/>
                </a:solidFill>
                <a:effectLst/>
                <a:latin typeface="Arial" panose="020B0604020202020204" pitchFamily="34" charset="0"/>
                <a:cs typeface="Arial" panose="020B0604020202020204" pitchFamily="34" charset="0"/>
              </a:rPr>
              <a:t>Decision Trees (</a:t>
            </a:r>
            <a:r>
              <a:rPr lang="en-US" b="1" i="0" u="none" strike="noStrike" dirty="0" err="1">
                <a:solidFill>
                  <a:schemeClr val="bg1"/>
                </a:solidFill>
                <a:effectLst/>
                <a:latin typeface="Arial" panose="020B0604020202020204" pitchFamily="34" charset="0"/>
                <a:cs typeface="Arial" panose="020B0604020202020204" pitchFamily="34" charset="0"/>
              </a:rPr>
              <a:t>Cây</a:t>
            </a:r>
            <a:r>
              <a:rPr lang="en-US" b="1" i="0" u="none" strike="noStrike" dirty="0">
                <a:solidFill>
                  <a:schemeClr val="bg1"/>
                </a:solidFill>
                <a:effectLst/>
                <a:latin typeface="Arial" panose="020B0604020202020204" pitchFamily="34" charset="0"/>
                <a:cs typeface="Arial" panose="020B0604020202020204" pitchFamily="34" charset="0"/>
              </a:rPr>
              <a:t> </a:t>
            </a:r>
            <a:r>
              <a:rPr lang="en-US" b="1" i="0" u="none" strike="noStrike" dirty="0" err="1">
                <a:solidFill>
                  <a:schemeClr val="bg1"/>
                </a:solidFill>
                <a:effectLst/>
                <a:latin typeface="Arial" panose="020B0604020202020204" pitchFamily="34" charset="0"/>
                <a:cs typeface="Arial" panose="020B0604020202020204" pitchFamily="34" charset="0"/>
              </a:rPr>
              <a:t>quyết</a:t>
            </a:r>
            <a:r>
              <a:rPr lang="en-US" b="1" i="0" u="none" strike="noStrike" dirty="0">
                <a:solidFill>
                  <a:schemeClr val="bg1"/>
                </a:solidFill>
                <a:effectLst/>
                <a:latin typeface="Arial" panose="020B0604020202020204" pitchFamily="34" charset="0"/>
                <a:cs typeface="Arial" panose="020B0604020202020204" pitchFamily="34" charset="0"/>
              </a:rPr>
              <a:t> </a:t>
            </a:r>
            <a:r>
              <a:rPr lang="en-US" b="1" i="0" u="none" strike="noStrike" dirty="0" err="1">
                <a:solidFill>
                  <a:schemeClr val="bg1"/>
                </a:solidFill>
                <a:effectLst/>
                <a:latin typeface="Arial" panose="020B0604020202020204" pitchFamily="34" charset="0"/>
                <a:cs typeface="Arial" panose="020B0604020202020204" pitchFamily="34" charset="0"/>
              </a:rPr>
              <a:t>định</a:t>
            </a:r>
            <a:r>
              <a:rPr lang="en-US" b="1" i="0" u="none" strike="noStrike" dirty="0">
                <a:solidFill>
                  <a:schemeClr val="bg1"/>
                </a:solidFill>
                <a:effectLst/>
                <a:latin typeface="Arial" panose="020B0604020202020204" pitchFamily="34" charset="0"/>
                <a:cs typeface="Arial" panose="020B0604020202020204" pitchFamily="34" charset="0"/>
              </a:rPr>
              <a:t>)</a:t>
            </a:r>
            <a:r>
              <a:rPr lang="en-US" dirty="0">
                <a:solidFill>
                  <a:schemeClr val="bg1"/>
                </a:solidFill>
                <a:latin typeface="Arial" panose="020B0604020202020204" pitchFamily="34" charset="0"/>
                <a:cs typeface="Arial" panose="020B0604020202020204" pitchFamily="34" charset="0"/>
              </a:rPr>
              <a:t>: </a:t>
            </a:r>
            <a:r>
              <a:rPr lang="vi-VN" b="0" i="0" u="none" strike="noStrike" dirty="0">
                <a:solidFill>
                  <a:schemeClr val="bg1"/>
                </a:solidFill>
                <a:effectLst/>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Là</a:t>
            </a:r>
            <a:r>
              <a:rPr lang="en-US" dirty="0">
                <a:solidFill>
                  <a:schemeClr val="bg1"/>
                </a:solidFill>
                <a:latin typeface="Arial" panose="020B0604020202020204" pitchFamily="34" charset="0"/>
                <a:cs typeface="Arial" panose="020B0604020202020204" pitchFamily="34" charset="0"/>
              </a:rPr>
              <a:t> </a:t>
            </a:r>
            <a:r>
              <a:rPr lang="vi-VN" b="0" i="0" u="none" strike="noStrike" dirty="0">
                <a:solidFill>
                  <a:schemeClr val="bg1"/>
                </a:solidFill>
                <a:effectLst/>
                <a:latin typeface="Arial" panose="020B0604020202020204" pitchFamily="34" charset="0"/>
                <a:cs typeface="Arial" panose="020B0604020202020204" pitchFamily="34" charset="0"/>
              </a:rPr>
              <a:t>một cây phân cấp có cấu trúc được dùng để phân lớp các đối tượng dựa vào dãy các luật. Các thuộc tính của đối tượng có thể thuộc các kiểu dữ liệu khác nhau như Nhị phân (Binary), Định danh (Nominal), Thứ tự (Ordinal), Số lượng (Quantitative) trong khi đó thuộc tính phân lớp phải có kiểu dữ liệu là Binary hoặc Ordinal.</a:t>
            </a:r>
            <a:endParaRPr lang="en-US" dirty="0">
              <a:solidFill>
                <a:schemeClr val="bg1"/>
              </a:solidFill>
              <a:latin typeface="Arial" panose="020B0604020202020204" pitchFamily="34" charset="0"/>
              <a:cs typeface="Arial" panose="020B0604020202020204" pitchFamily="34" charset="0"/>
            </a:endParaRPr>
          </a:p>
        </p:txBody>
      </p:sp>
      <p:pic>
        <p:nvPicPr>
          <p:cNvPr id="6146" name="Picture 2" descr="What is a Decision Tree? | IBM">
            <a:extLst>
              <a:ext uri="{FF2B5EF4-FFF2-40B4-BE49-F238E27FC236}">
                <a16:creationId xmlns:a16="http://schemas.microsoft.com/office/drawing/2014/main" id="{67B8939B-8451-4A6F-8843-B730475E1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648" y="1475809"/>
            <a:ext cx="5818704" cy="327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62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Airline MK Plan by Slidesgo">
  <a:themeElements>
    <a:clrScheme name="Simple Light">
      <a:dk1>
        <a:srgbClr val="231F20"/>
      </a:dk1>
      <a:lt1>
        <a:srgbClr val="FFFFFF"/>
      </a:lt1>
      <a:dk2>
        <a:srgbClr val="F1F1F1"/>
      </a:dk2>
      <a:lt2>
        <a:srgbClr val="D1D3D4"/>
      </a:lt2>
      <a:accent1>
        <a:srgbClr val="0E83C4"/>
      </a:accent1>
      <a:accent2>
        <a:srgbClr val="3598DB"/>
      </a:accent2>
      <a:accent3>
        <a:srgbClr val="BB231A"/>
      </a:accent3>
      <a:accent4>
        <a:srgbClr val="DD2B21"/>
      </a:accent4>
      <a:accent5>
        <a:srgbClr val="DFE7FA"/>
      </a:accent5>
      <a:accent6>
        <a:srgbClr val="3A4C8C"/>
      </a:accent6>
      <a:hlink>
        <a:srgbClr val="231F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722</TotalTime>
  <Words>3573</Words>
  <Application>Microsoft Office PowerPoint</Application>
  <PresentationFormat>On-screen Show (16:9)</PresentationFormat>
  <Paragraphs>165</Paragraphs>
  <Slides>47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Cutive Mono</vt:lpstr>
      <vt:lpstr>Wingdings</vt:lpstr>
      <vt:lpstr>Arial</vt:lpstr>
      <vt:lpstr>Roboto Medium</vt:lpstr>
      <vt:lpstr>Barlow Semi Condensed SemiBold</vt:lpstr>
      <vt:lpstr>Times New Roman</vt:lpstr>
      <vt:lpstr>Roboto Black</vt:lpstr>
      <vt:lpstr>Barlow Semi Condensed</vt:lpstr>
      <vt:lpstr>Airline MK Plan by Slidesgo</vt:lpstr>
      <vt:lpstr>Phân loại cảm xúc khách hàng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loại cảm xúc khách hàng khi sử dụng dịch vụ hàng không</dc:title>
  <dc:creator>Thành An Nguyễn</dc:creator>
  <cp:lastModifiedBy>Thanh An Nguyen</cp:lastModifiedBy>
  <cp:revision>52</cp:revision>
  <dcterms:modified xsi:type="dcterms:W3CDTF">2024-04-20T06:41:30Z</dcterms:modified>
</cp:coreProperties>
</file>